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5A6FD95-494E-4AE4-9566-C3DBF115AEE9}" type="datetimeFigureOut">
              <a:rPr lang="ru-RU" smtClean="0"/>
              <a:t>25.03.2020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9531F94-ECAA-44BE-BD76-4A6B3399D0A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5A6FD95-494E-4AE4-9566-C3DBF115AEE9}"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531F94-ECAA-44BE-BD76-4A6B3399D0A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5A6FD95-494E-4AE4-9566-C3DBF115AEE9}"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531F94-ECAA-44BE-BD76-4A6B3399D0A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5A6FD95-494E-4AE4-9566-C3DBF115AEE9}" type="datetimeFigureOut">
              <a:rPr lang="ru-RU" smtClean="0"/>
              <a:t>25.03.2020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9531F94-ECAA-44BE-BD76-4A6B3399D0A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5A6FD95-494E-4AE4-9566-C3DBF115AEE9}" type="datetimeFigureOut">
              <a:rPr lang="ru-RU" smtClean="0"/>
              <a:t>25.03.2020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9531F94-ECAA-44BE-BD76-4A6B3399D0A6}"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5A6FD95-494E-4AE4-9566-C3DBF115AEE9}" type="datetimeFigureOut">
              <a:rPr lang="ru-RU" smtClean="0"/>
              <a:t>25.03.2020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9531F94-ECAA-44BE-BD76-4A6B3399D0A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5A6FD95-494E-4AE4-9566-C3DBF115AEE9}" type="datetimeFigureOut">
              <a:rPr lang="ru-RU" smtClean="0"/>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9531F94-ECAA-44BE-BD76-4A6B3399D0A6}"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5A6FD95-494E-4AE4-9566-C3DBF115AEE9}" type="datetimeFigureOut">
              <a:rPr lang="ru-RU" smtClean="0"/>
              <a:t>25.03.2020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531F94-ECAA-44BE-BD76-4A6B3399D0A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5A6FD95-494E-4AE4-9566-C3DBF115AEE9}" type="datetimeFigureOut">
              <a:rPr lang="ru-RU" smtClean="0"/>
              <a:t>25.03.2020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531F94-ECAA-44BE-BD76-4A6B3399D0A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5A6FD95-494E-4AE4-9566-C3DBF115AEE9}" type="datetimeFigureOut">
              <a:rPr lang="ru-RU" smtClean="0"/>
              <a:t>25.03.2020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531F94-ECAA-44BE-BD76-4A6B3399D0A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5A6FD95-494E-4AE4-9566-C3DBF115AEE9}"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9531F94-ECAA-44BE-BD76-4A6B3399D0A6}"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5A6FD95-494E-4AE4-9566-C3DBF115AEE9}" type="datetimeFigureOut">
              <a:rPr lang="ru-RU" smtClean="0"/>
              <a:t>25.03.2020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9531F94-ECAA-44BE-BD76-4A6B3399D0A6}"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7"/>
            <a:ext cx="7772400" cy="2952327"/>
          </a:xfrm>
        </p:spPr>
        <p:txBody>
          <a:bodyPr>
            <a:normAutofit/>
          </a:bodyPr>
          <a:lstStyle/>
          <a:p>
            <a:pPr algn="ctr"/>
            <a:r>
              <a:rPr lang="ru-RU" sz="5400" dirty="0" smtClean="0"/>
              <a:t>Бизнес и </a:t>
            </a:r>
            <a:r>
              <a:rPr lang="ru-RU" sz="4800" dirty="0" smtClean="0"/>
              <a:t>Предпринимательство</a:t>
            </a:r>
            <a:endParaRPr lang="ru-RU" sz="4800" dirty="0"/>
          </a:p>
        </p:txBody>
      </p:sp>
      <p:sp>
        <p:nvSpPr>
          <p:cNvPr id="3" name="Подзаголовок 2"/>
          <p:cNvSpPr>
            <a:spLocks noGrp="1"/>
          </p:cNvSpPr>
          <p:nvPr>
            <p:ph type="subTitle" idx="1"/>
          </p:nvPr>
        </p:nvSpPr>
        <p:spPr/>
        <p:txBody>
          <a:bodyPr>
            <a:noAutofit/>
          </a:bodyPr>
          <a:lstStyle/>
          <a:p>
            <a:pPr algn="r"/>
            <a:endParaRPr lang="ru-RU" sz="2800" dirty="0" smtClean="0">
              <a:solidFill>
                <a:schemeClr val="tx1"/>
              </a:solidFill>
            </a:endParaRPr>
          </a:p>
          <a:p>
            <a:pPr algn="r"/>
            <a:endParaRPr lang="ru-RU" sz="2800" dirty="0">
              <a:solidFill>
                <a:schemeClr val="tx1"/>
              </a:solidFill>
            </a:endParaRPr>
          </a:p>
          <a:p>
            <a:pPr algn="r"/>
            <a:endParaRPr lang="ru-RU" sz="2800" dirty="0" smtClean="0">
              <a:solidFill>
                <a:schemeClr val="tx1"/>
              </a:solidFill>
            </a:endParaRPr>
          </a:p>
          <a:p>
            <a:pPr algn="r"/>
            <a:endParaRPr lang="ru-RU" sz="2800" dirty="0">
              <a:solidFill>
                <a:schemeClr val="tx1"/>
              </a:solidFill>
            </a:endParaRPr>
          </a:p>
          <a:p>
            <a:pPr algn="r"/>
            <a:r>
              <a:rPr lang="ru-RU" sz="2800" dirty="0" smtClean="0">
                <a:solidFill>
                  <a:schemeClr val="tx1"/>
                </a:solidFill>
              </a:rPr>
              <a:t>Выполнила</a:t>
            </a:r>
            <a:r>
              <a:rPr lang="ru-RU" sz="2800" dirty="0" smtClean="0">
                <a:solidFill>
                  <a:schemeClr val="tx1"/>
                </a:solidFill>
              </a:rPr>
              <a:t>: ученица</a:t>
            </a:r>
          </a:p>
          <a:p>
            <a:pPr algn="r"/>
            <a:r>
              <a:rPr lang="ru-RU" sz="2800" dirty="0" smtClean="0">
                <a:solidFill>
                  <a:schemeClr val="tx1"/>
                </a:solidFill>
              </a:rPr>
              <a:t>8 класса «б» </a:t>
            </a:r>
          </a:p>
          <a:p>
            <a:pPr algn="r"/>
            <a:r>
              <a:rPr lang="ru-RU" sz="2800" dirty="0" smtClean="0">
                <a:solidFill>
                  <a:schemeClr val="tx1"/>
                </a:solidFill>
              </a:rPr>
              <a:t>МБОУ СОШ№4 п. </a:t>
            </a:r>
            <a:r>
              <a:rPr lang="ru-RU" sz="2800" dirty="0" smtClean="0">
                <a:solidFill>
                  <a:schemeClr val="tx1"/>
                </a:solidFill>
              </a:rPr>
              <a:t>Тавричанка,</a:t>
            </a:r>
          </a:p>
          <a:p>
            <a:pPr algn="r"/>
            <a:r>
              <a:rPr lang="ru-RU" sz="2800" dirty="0" err="1" smtClean="0">
                <a:solidFill>
                  <a:schemeClr val="tx1"/>
                </a:solidFill>
              </a:rPr>
              <a:t>Надеждинского</a:t>
            </a:r>
            <a:r>
              <a:rPr lang="ru-RU" sz="2800" dirty="0" smtClean="0">
                <a:solidFill>
                  <a:schemeClr val="tx1"/>
                </a:solidFill>
              </a:rPr>
              <a:t> района, Приморского края</a:t>
            </a:r>
            <a:endParaRPr lang="ru-RU" sz="2800" dirty="0" smtClean="0">
              <a:solidFill>
                <a:schemeClr val="tx1"/>
              </a:solidFill>
            </a:endParaRPr>
          </a:p>
          <a:p>
            <a:pPr algn="r"/>
            <a:r>
              <a:rPr lang="ru-RU" sz="2800" dirty="0" err="1" smtClean="0">
                <a:solidFill>
                  <a:schemeClr val="tx1"/>
                </a:solidFill>
              </a:rPr>
              <a:t>Асинская</a:t>
            </a:r>
            <a:r>
              <a:rPr lang="ru-RU" sz="2800" dirty="0" smtClean="0">
                <a:solidFill>
                  <a:schemeClr val="tx1"/>
                </a:solidFill>
              </a:rPr>
              <a:t> Александра</a:t>
            </a:r>
            <a:endParaRPr lang="ru-RU" sz="2800" dirty="0">
              <a:solidFill>
                <a:schemeClr val="tx1"/>
              </a:solidFill>
            </a:endParaRPr>
          </a:p>
        </p:txBody>
      </p:sp>
    </p:spTree>
    <p:extLst>
      <p:ext uri="{BB962C8B-B14F-4D97-AF65-F5344CB8AC3E}">
        <p14:creationId xmlns:p14="http://schemas.microsoft.com/office/powerpoint/2010/main" val="219174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Облигация</a:t>
            </a:r>
          </a:p>
        </p:txBody>
      </p:sp>
      <p:sp>
        <p:nvSpPr>
          <p:cNvPr id="3" name="Объект 2"/>
          <p:cNvSpPr>
            <a:spLocks noGrp="1"/>
          </p:cNvSpPr>
          <p:nvPr>
            <p:ph idx="1"/>
          </p:nvPr>
        </p:nvSpPr>
        <p:spPr/>
        <p:txBody>
          <a:bodyPr/>
          <a:lstStyle/>
          <a:p>
            <a:pPr>
              <a:buFont typeface="Arial" panose="020B0604020202020204" pitchFamily="34" charset="0"/>
              <a:buChar char="•"/>
            </a:pPr>
            <a:r>
              <a:rPr lang="ru-RU" dirty="0"/>
              <a:t> Ценная бумага, закрепляющая право ее</a:t>
            </a:r>
          </a:p>
          <a:p>
            <a:pPr marL="0" indent="0">
              <a:buNone/>
            </a:pPr>
            <a:r>
              <a:rPr lang="ru-RU" dirty="0" smtClean="0"/>
              <a:t> держателя </a:t>
            </a:r>
            <a:r>
              <a:rPr lang="ru-RU" dirty="0"/>
              <a:t>на получение в</a:t>
            </a:r>
          </a:p>
          <a:p>
            <a:pPr marL="0" indent="0">
              <a:buNone/>
            </a:pPr>
            <a:r>
              <a:rPr lang="ru-RU" dirty="0" smtClean="0"/>
              <a:t> предусмотренный </a:t>
            </a:r>
            <a:r>
              <a:rPr lang="ru-RU" dirty="0"/>
              <a:t>ею срок ее</a:t>
            </a:r>
          </a:p>
          <a:p>
            <a:pPr marL="0" indent="0">
              <a:buNone/>
            </a:pPr>
            <a:r>
              <a:rPr lang="ru-RU" dirty="0" smtClean="0"/>
              <a:t> номинальной </a:t>
            </a:r>
            <a:r>
              <a:rPr lang="ru-RU" dirty="0"/>
              <a:t>стоимости и</a:t>
            </a:r>
          </a:p>
          <a:p>
            <a:pPr marL="0" indent="0">
              <a:buNone/>
            </a:pPr>
            <a:r>
              <a:rPr lang="ru-RU" dirty="0" smtClean="0"/>
              <a:t> зафиксированного </a:t>
            </a:r>
            <a:r>
              <a:rPr lang="ru-RU" dirty="0"/>
              <a:t>в ней процента от</a:t>
            </a:r>
          </a:p>
          <a:p>
            <a:pPr marL="0" indent="0">
              <a:buNone/>
            </a:pPr>
            <a:r>
              <a:rPr lang="ru-RU" dirty="0" smtClean="0"/>
              <a:t> этой </a:t>
            </a:r>
            <a:r>
              <a:rPr lang="ru-RU" dirty="0"/>
              <a:t>стоимости или ее имущественного</a:t>
            </a:r>
          </a:p>
          <a:p>
            <a:pPr marL="0" indent="0">
              <a:buNone/>
            </a:pPr>
            <a:r>
              <a:rPr lang="ru-RU" dirty="0" smtClean="0"/>
              <a:t> эквивалента</a:t>
            </a:r>
            <a:endParaRPr lang="ru-RU" dirty="0"/>
          </a:p>
        </p:txBody>
      </p:sp>
    </p:spTree>
    <p:extLst>
      <p:ext uri="{BB962C8B-B14F-4D97-AF65-F5344CB8AC3E}">
        <p14:creationId xmlns:p14="http://schemas.microsoft.com/office/powerpoint/2010/main" val="417618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Ценные бумаги</a:t>
            </a:r>
          </a:p>
        </p:txBody>
      </p:sp>
      <p:sp>
        <p:nvSpPr>
          <p:cNvPr id="3" name="Объект 2"/>
          <p:cNvSpPr>
            <a:spLocks noGrp="1"/>
          </p:cNvSpPr>
          <p:nvPr>
            <p:ph idx="1"/>
          </p:nvPr>
        </p:nvSpPr>
        <p:spPr/>
        <p:txBody>
          <a:bodyPr/>
          <a:lstStyle/>
          <a:p>
            <a:pPr>
              <a:buFont typeface="Arial" panose="020B0604020202020204" pitchFamily="34" charset="0"/>
              <a:buChar char="•"/>
            </a:pPr>
            <a:r>
              <a:rPr lang="ru-RU" dirty="0"/>
              <a:t> </a:t>
            </a:r>
            <a:r>
              <a:rPr lang="ru-RU" sz="3600" dirty="0"/>
              <a:t>Эмиссия</a:t>
            </a:r>
            <a:r>
              <a:rPr lang="ru-RU" dirty="0"/>
              <a:t> – выпуск ценных бумаг в</a:t>
            </a:r>
          </a:p>
          <a:p>
            <a:pPr marL="0" indent="0">
              <a:buNone/>
            </a:pPr>
            <a:r>
              <a:rPr lang="ru-RU" dirty="0" smtClean="0"/>
              <a:t> обращение</a:t>
            </a:r>
          </a:p>
          <a:p>
            <a:pPr>
              <a:buFont typeface="Arial" panose="020B0604020202020204" pitchFamily="34" charset="0"/>
              <a:buChar char="•"/>
            </a:pPr>
            <a:r>
              <a:rPr lang="ru-RU" sz="3600" dirty="0" smtClean="0"/>
              <a:t>Фондовая </a:t>
            </a:r>
            <a:r>
              <a:rPr lang="ru-RU" sz="3600" dirty="0"/>
              <a:t>биржа </a:t>
            </a:r>
            <a:r>
              <a:rPr lang="ru-RU" dirty="0"/>
              <a:t>– организованный</a:t>
            </a:r>
          </a:p>
          <a:p>
            <a:pPr marL="0" indent="0">
              <a:buNone/>
            </a:pPr>
            <a:r>
              <a:rPr lang="ru-RU" dirty="0" smtClean="0"/>
              <a:t> рынок</a:t>
            </a:r>
            <a:r>
              <a:rPr lang="ru-RU" dirty="0"/>
              <a:t>, на котором осуществляются</a:t>
            </a:r>
          </a:p>
          <a:p>
            <a:pPr marL="0" indent="0">
              <a:buNone/>
            </a:pPr>
            <a:r>
              <a:rPr lang="ru-RU" dirty="0" smtClean="0"/>
              <a:t> сделки </a:t>
            </a:r>
            <a:r>
              <a:rPr lang="ru-RU" dirty="0"/>
              <a:t>с ценными бумагами</a:t>
            </a:r>
            <a:endParaRPr lang="ru-RU" dirty="0" smtClean="0"/>
          </a:p>
        </p:txBody>
      </p:sp>
    </p:spTree>
    <p:extLst>
      <p:ext uri="{BB962C8B-B14F-4D97-AF65-F5344CB8AC3E}">
        <p14:creationId xmlns:p14="http://schemas.microsoft.com/office/powerpoint/2010/main" val="261637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b="1" cap="none" dirty="0" smtClean="0">
                <a:solidFill>
                  <a:srgbClr val="000000"/>
                </a:solidFill>
                <a:effectLst/>
                <a:latin typeface="Times New Roman" panose="02020603050405020304" pitchFamily="18" charset="0"/>
                <a:cs typeface="Times New Roman" panose="02020603050405020304" pitchFamily="18" charset="0"/>
              </a:rPr>
              <a:t>Экономика </a:t>
            </a:r>
            <a:r>
              <a:rPr lang="ru-RU" sz="3200" b="1" cap="none" dirty="0" err="1" smtClean="0">
                <a:solidFill>
                  <a:srgbClr val="000000"/>
                </a:solidFill>
                <a:effectLst/>
                <a:latin typeface="Times New Roman" panose="02020603050405020304" pitchFamily="18" charset="0"/>
                <a:cs typeface="Times New Roman" panose="02020603050405020304" pitchFamily="18" charset="0"/>
              </a:rPr>
              <a:t>Надеждинского</a:t>
            </a:r>
            <a:r>
              <a:rPr lang="ru-RU" sz="3200" b="1" cap="none" dirty="0" smtClean="0">
                <a:solidFill>
                  <a:srgbClr val="000000"/>
                </a:solidFill>
                <a:effectLst/>
                <a:latin typeface="Times New Roman" panose="02020603050405020304" pitchFamily="18" charset="0"/>
                <a:cs typeface="Times New Roman" panose="02020603050405020304" pitchFamily="18" charset="0"/>
              </a:rPr>
              <a:t>  </a:t>
            </a:r>
            <a:r>
              <a:rPr lang="ru-RU" sz="3200" b="1" cap="none" dirty="0">
                <a:solidFill>
                  <a:srgbClr val="000000"/>
                </a:solidFill>
                <a:effectLst/>
                <a:latin typeface="Times New Roman" panose="02020603050405020304" pitchFamily="18" charset="0"/>
                <a:cs typeface="Times New Roman" panose="02020603050405020304" pitchFamily="18" charset="0"/>
              </a:rPr>
              <a:t>района</a:t>
            </a:r>
            <a:endParaRPr lang="ru-RU" dirty="0"/>
          </a:p>
        </p:txBody>
      </p:sp>
      <p:sp>
        <p:nvSpPr>
          <p:cNvPr id="3" name="Объект 2"/>
          <p:cNvSpPr>
            <a:spLocks noGrp="1"/>
          </p:cNvSpPr>
          <p:nvPr>
            <p:ph idx="1"/>
          </p:nvPr>
        </p:nvSpPr>
        <p:spPr/>
        <p:txBody>
          <a:bodyPr>
            <a:normAutofit fontScale="77500" lnSpcReduction="20000"/>
          </a:bodyPr>
          <a:lstStyle/>
          <a:p>
            <a:pPr marL="0" lvl="0" indent="0">
              <a:lnSpc>
                <a:spcPct val="90000"/>
              </a:lnSpc>
              <a:spcBef>
                <a:spcPts val="1800"/>
              </a:spcBef>
              <a:buClr>
                <a:srgbClr val="D680A5"/>
              </a:buClr>
              <a:buSzPct val="90000"/>
              <a:buNone/>
            </a:pPr>
            <a:r>
              <a:rPr lang="ru-RU" sz="2200" dirty="0">
                <a:solidFill>
                  <a:srgbClr val="000000"/>
                </a:solidFill>
                <a:latin typeface="Times New Roman" panose="02020603050405020304" pitchFamily="18" charset="0"/>
                <a:cs typeface="Times New Roman" panose="02020603050405020304" pitchFamily="18" charset="0"/>
              </a:rPr>
              <a:t>Экономика района в значительной степени определяется особенностями</a:t>
            </a:r>
          </a:p>
          <a:p>
            <a:pPr marL="0" lvl="0" indent="0">
              <a:lnSpc>
                <a:spcPct val="90000"/>
              </a:lnSpc>
              <a:spcBef>
                <a:spcPts val="1800"/>
              </a:spcBef>
              <a:buClr>
                <a:srgbClr val="D680A5"/>
              </a:buClr>
              <a:buSzPct val="90000"/>
              <a:buNone/>
            </a:pPr>
            <a:r>
              <a:rPr lang="ru-RU" sz="2200" dirty="0">
                <a:solidFill>
                  <a:srgbClr val="000000"/>
                </a:solidFill>
                <a:latin typeface="Times New Roman" panose="02020603050405020304" pitchFamily="18" charset="0"/>
                <a:cs typeface="Times New Roman" panose="02020603050405020304" pitchFamily="18" charset="0"/>
              </a:rPr>
              <a:t>географического расположения, климатических условий, природных </a:t>
            </a:r>
          </a:p>
          <a:p>
            <a:pPr marL="0" lvl="0" indent="0">
              <a:lnSpc>
                <a:spcPct val="90000"/>
              </a:lnSpc>
              <a:spcBef>
                <a:spcPts val="1800"/>
              </a:spcBef>
              <a:buClr>
                <a:srgbClr val="D680A5"/>
              </a:buClr>
              <a:buSzPct val="90000"/>
              <a:buNone/>
            </a:pPr>
            <a:r>
              <a:rPr lang="ru-RU" sz="2200" dirty="0">
                <a:solidFill>
                  <a:srgbClr val="000000"/>
                </a:solidFill>
                <a:latin typeface="Times New Roman" panose="02020603050405020304" pitchFamily="18" charset="0"/>
                <a:cs typeface="Times New Roman" panose="02020603050405020304" pitchFamily="18" charset="0"/>
              </a:rPr>
              <a:t>ресурсов. Изначально экономика района была главным образом сориентирована на развитие сельскохозяйственной отрасли с учетом пригородного расположения с целью обеспечения жителей города Владивостока продукцией растениеводства и животноводства. Одновременно шло развитие других отраслей экономики: угледобывающей, рыбодобывающей, строительной, производства строительных материалов, пушного звероводства. Достаточно хорошо развита сфера торговли, общественного питания, бытового обслуживания населения.</a:t>
            </a:r>
            <a:br>
              <a:rPr lang="ru-RU" sz="2200" dirty="0">
                <a:solidFill>
                  <a:srgbClr val="000000"/>
                </a:solidFill>
                <a:latin typeface="Times New Roman" panose="02020603050405020304" pitchFamily="18" charset="0"/>
                <a:cs typeface="Times New Roman" panose="02020603050405020304" pitchFamily="18" charset="0"/>
              </a:rPr>
            </a:br>
            <a:endParaRPr lang="ru-RU" sz="2200" dirty="0">
              <a:solidFill>
                <a:srgbClr val="000000"/>
              </a:solidFill>
              <a:latin typeface="Times New Roman" panose="02020603050405020304" pitchFamily="18" charset="0"/>
              <a:cs typeface="Times New Roman" panose="02020603050405020304" pitchFamily="18" charset="0"/>
            </a:endParaRPr>
          </a:p>
          <a:p>
            <a:pPr marL="0" lvl="0" indent="0">
              <a:lnSpc>
                <a:spcPct val="90000"/>
              </a:lnSpc>
              <a:spcBef>
                <a:spcPts val="1800"/>
              </a:spcBef>
              <a:buClr>
                <a:srgbClr val="D680A5"/>
              </a:buClr>
              <a:buSzPct val="90000"/>
              <a:buNone/>
            </a:pPr>
            <a:r>
              <a:rPr lang="ru-RU" sz="2200" dirty="0">
                <a:solidFill>
                  <a:srgbClr val="000000"/>
                </a:solidFill>
                <a:latin typeface="Times New Roman" panose="02020603050405020304" pitchFamily="18" charset="0"/>
                <a:cs typeface="Times New Roman" panose="02020603050405020304" pitchFamily="18" charset="0"/>
              </a:rPr>
              <a:t>Отрасли экономики представлены 289 предприятиями различных форм собственности: 68% предприятий – частные; 6,8% - государственная собственность; 15% -муниципальная, остальные – смешанная.</a:t>
            </a:r>
            <a:br>
              <a:rPr lang="ru-RU" sz="2200" dirty="0">
                <a:solidFill>
                  <a:srgbClr val="000000"/>
                </a:solidFill>
                <a:latin typeface="Times New Roman" panose="02020603050405020304" pitchFamily="18" charset="0"/>
                <a:cs typeface="Times New Roman" panose="02020603050405020304" pitchFamily="18" charset="0"/>
              </a:rPr>
            </a:br>
            <a:endParaRPr lang="ru-RU" sz="2200" dirty="0">
              <a:solidFill>
                <a:srgbClr val="000000"/>
              </a:solidFill>
              <a:latin typeface="Times New Roman" panose="02020603050405020304" pitchFamily="18" charset="0"/>
              <a:cs typeface="Times New Roman" panose="02020603050405020304" pitchFamily="18" charset="0"/>
            </a:endParaRPr>
          </a:p>
          <a:p>
            <a:pPr marL="0" lvl="0" indent="0">
              <a:lnSpc>
                <a:spcPct val="90000"/>
              </a:lnSpc>
              <a:spcBef>
                <a:spcPts val="1800"/>
              </a:spcBef>
              <a:buClr>
                <a:srgbClr val="D680A5"/>
              </a:buClr>
              <a:buSzPct val="90000"/>
              <a:buNone/>
            </a:pPr>
            <a:r>
              <a:rPr lang="ru-RU" sz="2200" dirty="0">
                <a:solidFill>
                  <a:srgbClr val="000000"/>
                </a:solidFill>
                <a:latin typeface="Times New Roman" panose="02020603050405020304" pitchFamily="18" charset="0"/>
                <a:cs typeface="Times New Roman" panose="02020603050405020304" pitchFamily="18" charset="0"/>
              </a:rPr>
              <a:t>В процентном отношении доля нашего района в экономике края колеблется в пределах от 0,4 до 6,5. В последние годы отмечен стабильный рост производства потребительских товаров, увеличение объемов инвестиций, оживление строительства жилья населением.</a:t>
            </a:r>
          </a:p>
          <a:p>
            <a:endParaRPr lang="ru-RU" dirty="0"/>
          </a:p>
        </p:txBody>
      </p:sp>
      <p:pic>
        <p:nvPicPr>
          <p:cNvPr id="4" name="Рисунок 3"/>
          <p:cNvPicPr>
            <a:picLocks noChangeAspect="1"/>
          </p:cNvPicPr>
          <p:nvPr/>
        </p:nvPicPr>
        <p:blipFill>
          <a:blip r:embed="rId2"/>
          <a:stretch>
            <a:fillRect/>
          </a:stretch>
        </p:blipFill>
        <p:spPr>
          <a:xfrm>
            <a:off x="7452320" y="1124744"/>
            <a:ext cx="1847248" cy="1969179"/>
          </a:xfrm>
          <a:prstGeom prst="rect">
            <a:avLst/>
          </a:prstGeom>
        </p:spPr>
      </p:pic>
    </p:spTree>
    <p:extLst>
      <p:ext uri="{BB962C8B-B14F-4D97-AF65-F5344CB8AC3E}">
        <p14:creationId xmlns:p14="http://schemas.microsoft.com/office/powerpoint/2010/main" val="414635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2091109" cy="2505673"/>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lvl="0" indent="0">
              <a:spcBef>
                <a:spcPts val="1800"/>
              </a:spcBef>
              <a:buClr>
                <a:srgbClr val="D680A5"/>
              </a:buClr>
              <a:buSzPct val="90000"/>
              <a:buNone/>
            </a:pPr>
            <a:endParaRPr lang="ru-RU" sz="2800" dirty="0" smtClean="0">
              <a:solidFill>
                <a:srgbClr val="000000"/>
              </a:solidFill>
              <a:latin typeface="Times New Roman" panose="02020603050405020304" pitchFamily="18" charset="0"/>
              <a:cs typeface="Times New Roman" panose="02020603050405020304" pitchFamily="18" charset="0"/>
            </a:endParaRPr>
          </a:p>
          <a:p>
            <a:pPr marL="0" lvl="0" indent="0">
              <a:spcBef>
                <a:spcPts val="1800"/>
              </a:spcBef>
              <a:buClr>
                <a:srgbClr val="D680A5"/>
              </a:buClr>
              <a:buSzPct val="90000"/>
              <a:buNone/>
            </a:pPr>
            <a:r>
              <a:rPr lang="ru-RU" sz="2800" dirty="0" smtClean="0">
                <a:solidFill>
                  <a:srgbClr val="000000"/>
                </a:solidFill>
                <a:latin typeface="Times New Roman" panose="02020603050405020304" pitchFamily="18" charset="0"/>
                <a:cs typeface="Times New Roman" panose="02020603050405020304" pitchFamily="18" charset="0"/>
              </a:rPr>
              <a:t>Прибрежное </a:t>
            </a:r>
            <a:r>
              <a:rPr lang="ru-RU" sz="2800" dirty="0">
                <a:solidFill>
                  <a:srgbClr val="000000"/>
                </a:solidFill>
                <a:latin typeface="Times New Roman" panose="02020603050405020304" pitchFamily="18" charset="0"/>
                <a:cs typeface="Times New Roman" panose="02020603050405020304" pitchFamily="18" charset="0"/>
              </a:rPr>
              <a:t>положение района создает благоприятные </a:t>
            </a:r>
          </a:p>
          <a:p>
            <a:pPr marL="0" lvl="0" indent="0">
              <a:spcBef>
                <a:spcPts val="1800"/>
              </a:spcBef>
              <a:buClr>
                <a:srgbClr val="D680A5"/>
              </a:buClr>
              <a:buSzPct val="90000"/>
              <a:buNone/>
            </a:pPr>
            <a:r>
              <a:rPr lang="ru-RU" sz="2800" dirty="0">
                <a:solidFill>
                  <a:srgbClr val="000000"/>
                </a:solidFill>
                <a:latin typeface="Times New Roman" panose="02020603050405020304" pitchFamily="18" charset="0"/>
                <a:cs typeface="Times New Roman" panose="02020603050405020304" pitchFamily="18" charset="0"/>
              </a:rPr>
              <a:t>условия для рыбодобывающей отрасли. </a:t>
            </a:r>
          </a:p>
          <a:p>
            <a:pPr marL="0" lvl="0" indent="0">
              <a:spcBef>
                <a:spcPts val="1800"/>
              </a:spcBef>
              <a:buClr>
                <a:srgbClr val="D680A5"/>
              </a:buClr>
              <a:buSzPct val="90000"/>
              <a:buNone/>
            </a:pPr>
            <a:r>
              <a:rPr lang="ru-RU" sz="2800" dirty="0">
                <a:solidFill>
                  <a:srgbClr val="000000"/>
                </a:solidFill>
                <a:latin typeface="Times New Roman" panose="02020603050405020304" pitchFamily="18" charset="0"/>
                <a:cs typeface="Times New Roman" panose="02020603050405020304" pitchFamily="18" charset="0"/>
              </a:rPr>
              <a:t>В районе действуют два рыболовецких предприятия:</a:t>
            </a:r>
          </a:p>
          <a:p>
            <a:pPr marL="0" lvl="0" indent="0">
              <a:spcBef>
                <a:spcPts val="1800"/>
              </a:spcBef>
              <a:buClr>
                <a:srgbClr val="D680A5"/>
              </a:buClr>
              <a:buSzPct val="90000"/>
              <a:buNone/>
            </a:pPr>
            <a:r>
              <a:rPr lang="ru-RU" sz="2800" dirty="0">
                <a:solidFill>
                  <a:srgbClr val="000000"/>
                </a:solidFill>
                <a:latin typeface="Times New Roman" panose="02020603050405020304" pitchFamily="18" charset="0"/>
                <a:cs typeface="Times New Roman" panose="02020603050405020304" pitchFamily="18" charset="0"/>
              </a:rPr>
              <a:t>ООО «Колхоз «Дальневосточник» и </a:t>
            </a:r>
          </a:p>
          <a:p>
            <a:pPr marL="0" lvl="0" indent="0">
              <a:spcBef>
                <a:spcPts val="1800"/>
              </a:spcBef>
              <a:buClr>
                <a:srgbClr val="D680A5"/>
              </a:buClr>
              <a:buSzPct val="90000"/>
              <a:buNone/>
            </a:pPr>
            <a:r>
              <a:rPr lang="ru-RU" sz="2800" dirty="0">
                <a:solidFill>
                  <a:srgbClr val="000000"/>
                </a:solidFill>
                <a:latin typeface="Times New Roman" panose="02020603050405020304" pitchFamily="18" charset="0"/>
                <a:cs typeface="Times New Roman" panose="02020603050405020304" pitchFamily="18" charset="0"/>
              </a:rPr>
              <a:t>ООО «Колхоз имени Чапаева».</a:t>
            </a:r>
          </a:p>
          <a:p>
            <a:endParaRPr lang="ru-RU" dirty="0" smtClean="0"/>
          </a:p>
          <a:p>
            <a:endParaRPr lang="ru-RU" dirty="0"/>
          </a:p>
          <a:p>
            <a:endParaRPr lang="ru-RU" dirty="0"/>
          </a:p>
        </p:txBody>
      </p:sp>
    </p:spTree>
    <p:extLst>
      <p:ext uri="{BB962C8B-B14F-4D97-AF65-F5344CB8AC3E}">
        <p14:creationId xmlns:p14="http://schemas.microsoft.com/office/powerpoint/2010/main" val="228278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sz="2400" dirty="0">
                <a:solidFill>
                  <a:srgbClr val="000000"/>
                </a:solidFill>
                <a:latin typeface="Times New Roman" panose="02020603050405020304" pitchFamily="18" charset="0"/>
                <a:cs typeface="Times New Roman" panose="02020603050405020304" pitchFamily="18" charset="0"/>
              </a:rPr>
              <a:t>В п. Девятый Вал работает предприятие по производству орудий лова ООО «Морское снабжение». Для района это новые рабочие места, дополнительные налоговые поступления. Современное, высокотехнологичное предприятие является лидером среди подобных отраслевых предприятий России, выпускаемая продукция конкурентоспособна на международном уровне</a:t>
            </a:r>
            <a:endParaRPr lang="ru-RU" dirty="0"/>
          </a:p>
        </p:txBody>
      </p:sp>
      <p:pic>
        <p:nvPicPr>
          <p:cNvPr id="4" name="Рисунок 3"/>
          <p:cNvPicPr>
            <a:picLocks noChangeAspect="1"/>
          </p:cNvPicPr>
          <p:nvPr/>
        </p:nvPicPr>
        <p:blipFill>
          <a:blip r:embed="rId2"/>
          <a:stretch>
            <a:fillRect/>
          </a:stretch>
        </p:blipFill>
        <p:spPr>
          <a:xfrm>
            <a:off x="3851920" y="4221088"/>
            <a:ext cx="4285859" cy="2310584"/>
          </a:xfrm>
          <a:prstGeom prst="rect">
            <a:avLst/>
          </a:prstGeom>
        </p:spPr>
      </p:pic>
    </p:spTree>
    <p:extLst>
      <p:ext uri="{BB962C8B-B14F-4D97-AF65-F5344CB8AC3E}">
        <p14:creationId xmlns:p14="http://schemas.microsoft.com/office/powerpoint/2010/main" val="235075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923840"/>
            <a:ext cx="8610600" cy="369009"/>
          </a:xfrm>
        </p:spPr>
        <p:txBody>
          <a:bodyPr>
            <a:normAutofit fontScale="90000"/>
          </a:bodyPr>
          <a:lstStyle/>
          <a:p>
            <a:endParaRPr lang="ru-RU" dirty="0"/>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pic>
        <p:nvPicPr>
          <p:cNvPr id="7" name="Объект 6"/>
          <p:cNvPicPr>
            <a:picLocks noGrp="1" noChangeAspect="1"/>
          </p:cNvPicPr>
          <p:nvPr>
            <p:ph sz="quarter" idx="2"/>
          </p:nvPr>
        </p:nvPicPr>
        <p:blipFill>
          <a:blip r:embed="rId2"/>
          <a:stretch>
            <a:fillRect/>
          </a:stretch>
        </p:blipFill>
        <p:spPr>
          <a:xfrm>
            <a:off x="329991" y="1378705"/>
            <a:ext cx="3731075" cy="1908213"/>
          </a:xfrm>
          <a:prstGeom prst="rect">
            <a:avLst/>
          </a:prstGeom>
        </p:spPr>
      </p:pic>
      <p:sp>
        <p:nvSpPr>
          <p:cNvPr id="6" name="Объект 5"/>
          <p:cNvSpPr>
            <a:spLocks noGrp="1"/>
          </p:cNvSpPr>
          <p:nvPr>
            <p:ph sz="quarter" idx="4"/>
          </p:nvPr>
        </p:nvSpPr>
        <p:spPr>
          <a:xfrm>
            <a:off x="4283968" y="1316037"/>
            <a:ext cx="4653298" cy="4447683"/>
          </a:xfrm>
        </p:spPr>
        <p:txBody>
          <a:bodyPr>
            <a:normAutofit fontScale="85000" lnSpcReduction="20000"/>
          </a:bodyPr>
          <a:lstStyle/>
          <a:p>
            <a:pPr marL="0" lvl="0" indent="0">
              <a:spcBef>
                <a:spcPts val="0"/>
              </a:spcBef>
              <a:buClrTx/>
              <a:buSzTx/>
              <a:buNone/>
            </a:pPr>
            <a:endParaRPr lang="ru-RU" sz="1900" dirty="0" smtClean="0">
              <a:solidFill>
                <a:srgbClr val="000000"/>
              </a:solidFill>
              <a:latin typeface="Times New Roman" panose="02020603050405020304" pitchFamily="18" charset="0"/>
              <a:cs typeface="Times New Roman" panose="02020603050405020304" pitchFamily="18" charset="0"/>
            </a:endParaRPr>
          </a:p>
          <a:p>
            <a:pPr marL="0" lvl="0" indent="0">
              <a:spcBef>
                <a:spcPts val="0"/>
              </a:spcBef>
              <a:buClrTx/>
              <a:buSzTx/>
              <a:buNone/>
            </a:pPr>
            <a:r>
              <a:rPr lang="ru-RU" sz="1900" dirty="0" smtClean="0">
                <a:solidFill>
                  <a:srgbClr val="000000"/>
                </a:solidFill>
                <a:latin typeface="Times New Roman" panose="02020603050405020304" pitchFamily="18" charset="0"/>
                <a:cs typeface="Times New Roman" panose="02020603050405020304" pitchFamily="18" charset="0"/>
              </a:rPr>
              <a:t>Имеются </a:t>
            </a:r>
            <a:r>
              <a:rPr lang="ru-RU" sz="1900" dirty="0">
                <a:solidFill>
                  <a:srgbClr val="000000"/>
                </a:solidFill>
                <a:latin typeface="Times New Roman" panose="02020603050405020304" pitchFamily="18" charset="0"/>
                <a:cs typeface="Times New Roman" panose="02020603050405020304" pitchFamily="18" charset="0"/>
              </a:rPr>
              <a:t>предприятия ООО «Водорослевый комбинат» в поселке Раздольное и ЗАО «Протон» в селе Вольно-</a:t>
            </a:r>
            <a:r>
              <a:rPr lang="ru-RU" sz="1900" dirty="0" err="1">
                <a:solidFill>
                  <a:srgbClr val="000000"/>
                </a:solidFill>
                <a:latin typeface="Times New Roman" panose="02020603050405020304" pitchFamily="18" charset="0"/>
                <a:cs typeface="Times New Roman" panose="02020603050405020304" pitchFamily="18" charset="0"/>
              </a:rPr>
              <a:t>Надеждинское</a:t>
            </a:r>
            <a:r>
              <a:rPr lang="ru-RU" sz="1900" dirty="0">
                <a:solidFill>
                  <a:srgbClr val="000000"/>
                </a:solidFill>
                <a:latin typeface="Times New Roman" panose="02020603050405020304" pitchFamily="18" charset="0"/>
                <a:cs typeface="Times New Roman" panose="02020603050405020304" pitchFamily="18" charset="0"/>
              </a:rPr>
              <a:t> по производству пищевого агар-агара из морских водорослей для кондитерской промышленности и медицинских целей</a:t>
            </a:r>
            <a:r>
              <a:rPr lang="ru-RU" sz="1900" dirty="0" smtClean="0">
                <a:solidFill>
                  <a:srgbClr val="000000"/>
                </a:solidFill>
                <a:latin typeface="Times New Roman" panose="02020603050405020304" pitchFamily="18" charset="0"/>
                <a:cs typeface="Times New Roman" panose="02020603050405020304" pitchFamily="18" charset="0"/>
              </a:rPr>
              <a:t>.</a:t>
            </a:r>
          </a:p>
          <a:p>
            <a:pPr marL="0" lvl="0" indent="0">
              <a:spcBef>
                <a:spcPts val="0"/>
              </a:spcBef>
              <a:buClrTx/>
              <a:buSzTx/>
              <a:buNone/>
            </a:pPr>
            <a:endParaRPr lang="ru-RU" sz="1900" dirty="0" smtClean="0">
              <a:solidFill>
                <a:srgbClr val="000000"/>
              </a:solidFill>
              <a:latin typeface="Times New Roman" panose="02020603050405020304" pitchFamily="18" charset="0"/>
              <a:cs typeface="Times New Roman" panose="02020603050405020304" pitchFamily="18" charset="0"/>
            </a:endParaRPr>
          </a:p>
          <a:p>
            <a:pPr marL="0" lvl="0" indent="0">
              <a:spcBef>
                <a:spcPts val="0"/>
              </a:spcBef>
              <a:buClrTx/>
              <a:buSzTx/>
              <a:buNone/>
            </a:pPr>
            <a:endParaRPr lang="ru-RU" sz="1900" dirty="0">
              <a:solidFill>
                <a:srgbClr val="000000"/>
              </a:solidFill>
              <a:latin typeface="Times New Roman" panose="02020603050405020304" pitchFamily="18" charset="0"/>
              <a:cs typeface="Times New Roman" panose="02020603050405020304" pitchFamily="18" charset="0"/>
            </a:endParaRPr>
          </a:p>
          <a:p>
            <a:pPr marL="0" lvl="0" indent="0">
              <a:spcBef>
                <a:spcPts val="0"/>
              </a:spcBef>
              <a:buClrTx/>
              <a:buSzTx/>
              <a:buNone/>
            </a:pPr>
            <a:endParaRPr lang="ru-RU" sz="1900" dirty="0">
              <a:solidFill>
                <a:srgbClr val="000000"/>
              </a:solidFill>
              <a:latin typeface="Times New Roman" panose="02020603050405020304" pitchFamily="18" charset="0"/>
              <a:cs typeface="Times New Roman" panose="02020603050405020304" pitchFamily="18" charset="0"/>
            </a:endParaRPr>
          </a:p>
          <a:p>
            <a:pPr marL="0" lvl="0" indent="0">
              <a:spcBef>
                <a:spcPts val="0"/>
              </a:spcBef>
              <a:buClrTx/>
              <a:buSzTx/>
              <a:buNone/>
            </a:pPr>
            <a:r>
              <a:rPr lang="ru-RU" sz="1900" dirty="0">
                <a:solidFill>
                  <a:srgbClr val="000000"/>
                </a:solidFill>
                <a:latin typeface="Times New Roman" panose="02020603050405020304" pitchFamily="18" charset="0"/>
                <a:cs typeface="Times New Roman" panose="02020603050405020304" pitchFamily="18" charset="0"/>
              </a:rPr>
              <a:t>На территории района работает ОАО «</a:t>
            </a:r>
            <a:r>
              <a:rPr lang="ru-RU" sz="1900" dirty="0" err="1">
                <a:solidFill>
                  <a:srgbClr val="000000"/>
                </a:solidFill>
                <a:latin typeface="Times New Roman" panose="02020603050405020304" pitchFamily="18" charset="0"/>
                <a:cs typeface="Times New Roman" panose="02020603050405020304" pitchFamily="18" charset="0"/>
              </a:rPr>
              <a:t>Тереховский</a:t>
            </a:r>
            <a:r>
              <a:rPr lang="ru-RU" sz="1900" dirty="0">
                <a:solidFill>
                  <a:srgbClr val="000000"/>
                </a:solidFill>
                <a:latin typeface="Times New Roman" panose="02020603050405020304" pitchFamily="18" charset="0"/>
                <a:cs typeface="Times New Roman" panose="02020603050405020304" pitchFamily="18" charset="0"/>
              </a:rPr>
              <a:t> завод бетонных изделий». Из природного вулканического материала </a:t>
            </a:r>
            <a:r>
              <a:rPr lang="ru-RU" sz="1900" dirty="0" err="1">
                <a:solidFill>
                  <a:srgbClr val="000000"/>
                </a:solidFill>
                <a:latin typeface="Times New Roman" panose="02020603050405020304" pitchFamily="18" charset="0"/>
                <a:cs typeface="Times New Roman" panose="02020603050405020304" pitchFamily="18" charset="0"/>
              </a:rPr>
              <a:t>андезитобазальта</a:t>
            </a:r>
            <a:r>
              <a:rPr lang="ru-RU" sz="1900" dirty="0">
                <a:solidFill>
                  <a:srgbClr val="000000"/>
                </a:solidFill>
                <a:latin typeface="Times New Roman" panose="02020603050405020304" pitchFamily="18" charset="0"/>
                <a:cs typeface="Times New Roman" panose="02020603050405020304" pitchFamily="18" charset="0"/>
              </a:rPr>
              <a:t> на финляндском оборудовании здесь производят андезитобазальтовые, </a:t>
            </a:r>
            <a:r>
              <a:rPr lang="ru-RU" sz="1900" dirty="0" err="1">
                <a:solidFill>
                  <a:srgbClr val="000000"/>
                </a:solidFill>
                <a:latin typeface="Times New Roman" panose="02020603050405020304" pitchFamily="18" charset="0"/>
                <a:cs typeface="Times New Roman" panose="02020603050405020304" pitchFamily="18" charset="0"/>
              </a:rPr>
              <a:t>керамзито</a:t>
            </a:r>
            <a:r>
              <a:rPr lang="ru-RU" sz="1900" dirty="0">
                <a:solidFill>
                  <a:srgbClr val="000000"/>
                </a:solidFill>
                <a:latin typeface="Times New Roman" panose="02020603050405020304" pitchFamily="18" charset="0"/>
                <a:cs typeface="Times New Roman" panose="02020603050405020304" pitchFamily="18" charset="0"/>
              </a:rPr>
              <a:t>-бетонные стеновые строительные блоки и брусчатку нескольких видов. Ассортимент продукции постоянно обновляется. Завод полностью автоматизирован, был сдан под ключ в 1990 г. В 1993 г. предприятие акционировалось.</a:t>
            </a:r>
          </a:p>
          <a:p>
            <a:pPr marL="0" lvl="0" indent="0">
              <a:spcBef>
                <a:spcPts val="0"/>
              </a:spcBef>
              <a:buClrTx/>
              <a:buSzTx/>
              <a:buNone/>
            </a:pPr>
            <a:r>
              <a:rPr lang="ru-RU" sz="1800" dirty="0">
                <a:solidFill>
                  <a:srgbClr val="000000"/>
                </a:solidFill>
                <a:latin typeface="Times New Roman" panose="02020603050405020304" pitchFamily="18" charset="0"/>
                <a:cs typeface="Times New Roman" panose="02020603050405020304" pitchFamily="18" charset="0"/>
              </a:rPr>
              <a:t/>
            </a:r>
            <a:br>
              <a:rPr lang="ru-RU" sz="1800" dirty="0">
                <a:solidFill>
                  <a:srgbClr val="000000"/>
                </a:solidFill>
                <a:latin typeface="Times New Roman" panose="02020603050405020304" pitchFamily="18" charset="0"/>
                <a:cs typeface="Times New Roman" panose="02020603050405020304" pitchFamily="18" charset="0"/>
              </a:rPr>
            </a:br>
            <a:endParaRPr lang="ru-RU" sz="1800" dirty="0">
              <a:solidFill>
                <a:srgbClr val="595959"/>
              </a:solidFill>
              <a:latin typeface="Cambria"/>
            </a:endParaRPr>
          </a:p>
          <a:p>
            <a:endParaRPr lang="ru-RU" dirty="0"/>
          </a:p>
        </p:txBody>
      </p:sp>
      <p:pic>
        <p:nvPicPr>
          <p:cNvPr id="9" name="Рисунок 8"/>
          <p:cNvPicPr>
            <a:picLocks noChangeAspect="1"/>
          </p:cNvPicPr>
          <p:nvPr/>
        </p:nvPicPr>
        <p:blipFill>
          <a:blip r:embed="rId3"/>
          <a:stretch>
            <a:fillRect/>
          </a:stretch>
        </p:blipFill>
        <p:spPr>
          <a:xfrm>
            <a:off x="361466" y="3447039"/>
            <a:ext cx="3627434" cy="2316681"/>
          </a:xfrm>
          <a:prstGeom prst="rect">
            <a:avLst/>
          </a:prstGeom>
        </p:spPr>
      </p:pic>
    </p:spTree>
    <p:extLst>
      <p:ext uri="{BB962C8B-B14F-4D97-AF65-F5344CB8AC3E}">
        <p14:creationId xmlns:p14="http://schemas.microsoft.com/office/powerpoint/2010/main" val="3547460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705725"/>
            <a:ext cx="7920880" cy="769441"/>
          </a:xfrm>
          <a:prstGeom prst="rect">
            <a:avLst/>
          </a:prstGeom>
        </p:spPr>
        <p:txBody>
          <a:bodyPr wrap="square">
            <a:spAutoFit/>
          </a:bodyPr>
          <a:lstStyle/>
          <a:p>
            <a:pPr lvl="0">
              <a:defRPr/>
            </a:pPr>
            <a:r>
              <a:rPr lang="ru-RU" altLang="ru-RU" sz="4400" b="1" kern="0" dirty="0">
                <a:solidFill>
                  <a:srgbClr val="000000"/>
                </a:solidFill>
                <a:latin typeface="Times New Roman" panose="02020603050405020304" pitchFamily="18" charset="0"/>
                <a:cs typeface="Times New Roman" panose="02020603050405020304" pitchFamily="18" charset="0"/>
              </a:rPr>
              <a:t>СПАСИБО ЗА </a:t>
            </a:r>
            <a:r>
              <a:rPr lang="ru-RU" altLang="ru-RU" sz="4400" b="1" kern="0" dirty="0" smtClean="0">
                <a:solidFill>
                  <a:srgbClr val="000000"/>
                </a:solidFill>
                <a:latin typeface="Times New Roman" panose="02020603050405020304" pitchFamily="18" charset="0"/>
                <a:cs typeface="Times New Roman" panose="02020603050405020304" pitchFamily="18" charset="0"/>
              </a:rPr>
              <a:t>ВНИМАНИЕ!</a:t>
            </a:r>
            <a:endParaRPr lang="ru-RU" kern="0" dirty="0">
              <a:solidFill>
                <a:srgbClr val="000000"/>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69B35613-12C8-4791-A30B-22D4034E32C0}"/>
              </a:ext>
            </a:extLst>
          </p:cNvPr>
          <p:cNvPicPr>
            <a:picLocks noChangeAspect="1"/>
          </p:cNvPicPr>
          <p:nvPr/>
        </p:nvPicPr>
        <p:blipFill>
          <a:blip r:embed="rId2"/>
          <a:stretch>
            <a:fillRect/>
          </a:stretch>
        </p:blipFill>
        <p:spPr>
          <a:xfrm>
            <a:off x="2195736" y="3475166"/>
            <a:ext cx="3240360" cy="2818350"/>
          </a:xfrm>
          <a:prstGeom prst="rect">
            <a:avLst/>
          </a:prstGeom>
        </p:spPr>
      </p:pic>
    </p:spTree>
    <p:extLst>
      <p:ext uri="{BB962C8B-B14F-4D97-AF65-F5344CB8AC3E}">
        <p14:creationId xmlns:p14="http://schemas.microsoft.com/office/powerpoint/2010/main" val="418257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t>Бизнес и </a:t>
            </a:r>
            <a:r>
              <a:rPr lang="ru-RU" dirty="0"/>
              <a:t>Предпринимательство</a:t>
            </a:r>
          </a:p>
        </p:txBody>
      </p:sp>
      <p:sp>
        <p:nvSpPr>
          <p:cNvPr id="3" name="Объект 2"/>
          <p:cNvSpPr>
            <a:spLocks noGrp="1"/>
          </p:cNvSpPr>
          <p:nvPr>
            <p:ph idx="1"/>
          </p:nvPr>
        </p:nvSpPr>
        <p:spPr/>
        <p:txBody>
          <a:bodyPr>
            <a:normAutofit/>
          </a:bodyPr>
          <a:lstStyle/>
          <a:p>
            <a:pPr>
              <a:buFont typeface="Arial" panose="020B0604020202020204" pitchFamily="34" charset="0"/>
              <a:buChar char="•"/>
            </a:pPr>
            <a:r>
              <a:rPr lang="ru-RU" dirty="0"/>
              <a:t>Экономическая деятельность </a:t>
            </a:r>
            <a:r>
              <a:rPr lang="ru-RU" dirty="0" smtClean="0"/>
              <a:t>людей, целью </a:t>
            </a:r>
            <a:r>
              <a:rPr lang="ru-RU" dirty="0"/>
              <a:t>которой является прибыль, </a:t>
            </a:r>
            <a:r>
              <a:rPr lang="ru-RU" dirty="0" smtClean="0"/>
              <a:t>доход  </a:t>
            </a:r>
            <a:endParaRPr lang="ru-RU" dirty="0"/>
          </a:p>
          <a:p>
            <a:pPr marL="0" indent="0">
              <a:buNone/>
            </a:pPr>
            <a:r>
              <a:rPr lang="ru-RU" dirty="0" smtClean="0"/>
              <a:t>   или </a:t>
            </a:r>
            <a:r>
              <a:rPr lang="ru-RU" dirty="0"/>
              <a:t>иные личные выгоды</a:t>
            </a:r>
          </a:p>
          <a:p>
            <a:endParaRPr lang="ru-RU" dirty="0"/>
          </a:p>
          <a:p>
            <a:pPr>
              <a:buFont typeface="Arial" panose="020B0604020202020204" pitchFamily="34" charset="0"/>
              <a:buChar char="•"/>
            </a:pPr>
            <a:r>
              <a:rPr lang="ru-RU" dirty="0"/>
              <a:t>Инициативная </a:t>
            </a:r>
            <a:r>
              <a:rPr lang="ru-RU" dirty="0" smtClean="0"/>
              <a:t>самостоятельная деятельность </a:t>
            </a:r>
            <a:r>
              <a:rPr lang="ru-RU" dirty="0"/>
              <a:t>людей, осуществляемая от</a:t>
            </a:r>
          </a:p>
          <a:p>
            <a:pPr marL="0" indent="0">
              <a:buNone/>
            </a:pPr>
            <a:r>
              <a:rPr lang="ru-RU" dirty="0" smtClean="0"/>
              <a:t>   своего </a:t>
            </a:r>
            <a:r>
              <a:rPr lang="ru-RU" dirty="0"/>
              <a:t>имени, на свой </a:t>
            </a:r>
            <a:r>
              <a:rPr lang="ru-RU" dirty="0" smtClean="0"/>
              <a:t>риск, направленная         на </a:t>
            </a:r>
            <a:r>
              <a:rPr lang="ru-RU" dirty="0"/>
              <a:t>получение прибыли</a:t>
            </a:r>
          </a:p>
        </p:txBody>
      </p:sp>
    </p:spTree>
    <p:extLst>
      <p:ext uri="{BB962C8B-B14F-4D97-AF65-F5344CB8AC3E}">
        <p14:creationId xmlns:p14="http://schemas.microsoft.com/office/powerpoint/2010/main" val="21668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Предприниматели</a:t>
            </a:r>
            <a:endParaRPr lang="ru-RU" dirty="0"/>
          </a:p>
        </p:txBody>
      </p:sp>
      <p:sp>
        <p:nvSpPr>
          <p:cNvPr id="3" name="Объект 2"/>
          <p:cNvSpPr>
            <a:spLocks noGrp="1"/>
          </p:cNvSpPr>
          <p:nvPr>
            <p:ph idx="1"/>
          </p:nvPr>
        </p:nvSpPr>
        <p:spPr>
          <a:xfrm>
            <a:off x="304800" y="1554162"/>
            <a:ext cx="8686800" cy="5115198"/>
          </a:xfrm>
        </p:spPr>
        <p:txBody>
          <a:bodyPr>
            <a:normAutofit/>
          </a:bodyPr>
          <a:lstStyle/>
          <a:p>
            <a:pPr>
              <a:buFont typeface="Arial" panose="020B0604020202020204" pitchFamily="34" charset="0"/>
              <a:buChar char="•"/>
            </a:pPr>
            <a:r>
              <a:rPr lang="ru-RU" dirty="0" smtClean="0"/>
              <a:t> Физические</a:t>
            </a:r>
          </a:p>
          <a:p>
            <a:pPr>
              <a:buFont typeface="Arial" panose="020B0604020202020204" pitchFamily="34" charset="0"/>
              <a:buChar char="•"/>
            </a:pPr>
            <a:r>
              <a:rPr lang="ru-RU" dirty="0"/>
              <a:t> </a:t>
            </a:r>
            <a:r>
              <a:rPr lang="ru-RU" dirty="0" err="1" smtClean="0"/>
              <a:t>Юредичиские</a:t>
            </a:r>
            <a:endParaRPr lang="ru-RU" dirty="0" smtClean="0"/>
          </a:p>
          <a:p>
            <a:pPr>
              <a:buFont typeface="Arial" panose="020B0604020202020204" pitchFamily="34" charset="0"/>
              <a:buChar char="•"/>
            </a:pPr>
            <a:endParaRPr lang="ru-RU" dirty="0"/>
          </a:p>
          <a:p>
            <a:pPr>
              <a:buFont typeface="Arial" panose="020B0604020202020204" pitchFamily="34" charset="0"/>
              <a:buChar char="•"/>
            </a:pPr>
            <a:r>
              <a:rPr lang="ru-RU" dirty="0"/>
              <a:t> </a:t>
            </a:r>
            <a:r>
              <a:rPr lang="ru-RU" dirty="0" smtClean="0"/>
              <a:t> </a:t>
            </a:r>
            <a:r>
              <a:rPr lang="ru-RU" sz="1800" dirty="0" err="1" smtClean="0"/>
              <a:t>Комерческие</a:t>
            </a:r>
            <a:r>
              <a:rPr lang="ru-RU" dirty="0" smtClean="0"/>
              <a:t>    </a:t>
            </a:r>
            <a:r>
              <a:rPr lang="ru-RU" sz="1800" dirty="0" err="1" smtClean="0"/>
              <a:t>Некомерческие</a:t>
            </a:r>
            <a:endParaRPr lang="ru-RU" sz="1800" dirty="0" smtClean="0"/>
          </a:p>
          <a:p>
            <a:pPr>
              <a:buFont typeface="Arial" panose="020B0604020202020204" pitchFamily="34" charset="0"/>
              <a:buChar char="•"/>
            </a:pPr>
            <a:r>
              <a:rPr lang="ru-RU" dirty="0"/>
              <a:t> </a:t>
            </a:r>
            <a:r>
              <a:rPr lang="ru-RU" dirty="0" smtClean="0"/>
              <a:t>Признаки:</a:t>
            </a:r>
          </a:p>
          <a:p>
            <a:pPr marL="0" indent="0">
              <a:buNone/>
            </a:pPr>
            <a:r>
              <a:rPr lang="ru-RU" dirty="0"/>
              <a:t> </a:t>
            </a:r>
            <a:r>
              <a:rPr lang="ru-RU" dirty="0" smtClean="0"/>
              <a:t> </a:t>
            </a:r>
            <a:r>
              <a:rPr lang="ru-RU" sz="2400" dirty="0" smtClean="0"/>
              <a:t>Наличие</a:t>
            </a:r>
            <a:r>
              <a:rPr lang="ru-RU" dirty="0" smtClean="0"/>
              <a:t> </a:t>
            </a:r>
            <a:r>
              <a:rPr lang="ru-RU" sz="2400" dirty="0" smtClean="0"/>
              <a:t>имущества</a:t>
            </a:r>
          </a:p>
          <a:p>
            <a:pPr marL="0" indent="0">
              <a:buNone/>
            </a:pPr>
            <a:r>
              <a:rPr lang="ru-RU" sz="2400" dirty="0"/>
              <a:t>   Право приобретать, пользоваться,</a:t>
            </a:r>
          </a:p>
          <a:p>
            <a:pPr marL="0" indent="0">
              <a:buNone/>
            </a:pPr>
            <a:r>
              <a:rPr lang="ru-RU" sz="2400" dirty="0" smtClean="0"/>
              <a:t>распоряжаться собственностью</a:t>
            </a:r>
          </a:p>
          <a:p>
            <a:pPr marL="0" indent="0">
              <a:buNone/>
            </a:pPr>
            <a:r>
              <a:rPr lang="ru-RU" sz="2400" dirty="0"/>
              <a:t>Самостоятельная имущественная ответственность</a:t>
            </a:r>
            <a:endParaRPr lang="ru-RU" sz="2400" dirty="0" smtClean="0"/>
          </a:p>
        </p:txBody>
      </p:sp>
      <p:cxnSp>
        <p:nvCxnSpPr>
          <p:cNvPr id="5" name="Прямая со стрелкой 4"/>
          <p:cNvCxnSpPr/>
          <p:nvPr/>
        </p:nvCxnSpPr>
        <p:spPr>
          <a:xfrm flipH="1">
            <a:off x="1187624" y="2780928"/>
            <a:ext cx="39604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2447764" y="2780928"/>
            <a:ext cx="32403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57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предпринимательства</a:t>
            </a:r>
          </a:p>
        </p:txBody>
      </p:sp>
      <p:sp>
        <p:nvSpPr>
          <p:cNvPr id="3" name="Объект 2"/>
          <p:cNvSpPr>
            <a:spLocks noGrp="1"/>
          </p:cNvSpPr>
          <p:nvPr>
            <p:ph idx="1"/>
          </p:nvPr>
        </p:nvSpPr>
        <p:spPr/>
        <p:txBody>
          <a:bodyPr>
            <a:normAutofit fontScale="92500" lnSpcReduction="20000"/>
          </a:bodyPr>
          <a:lstStyle/>
          <a:p>
            <a:pPr>
              <a:buFont typeface="Arial" panose="020B0604020202020204" pitchFamily="34" charset="0"/>
              <a:buChar char="•"/>
            </a:pPr>
            <a:r>
              <a:rPr lang="ru-RU" dirty="0"/>
              <a:t> </a:t>
            </a:r>
            <a:r>
              <a:rPr lang="ru-RU" sz="3500" dirty="0"/>
              <a:t>Производственное</a:t>
            </a:r>
          </a:p>
          <a:p>
            <a:pPr>
              <a:buFont typeface="Arial" panose="020B0604020202020204" pitchFamily="34" charset="0"/>
              <a:buChar char="•"/>
            </a:pPr>
            <a:endParaRPr lang="ru-RU" sz="3500" dirty="0"/>
          </a:p>
          <a:p>
            <a:pPr>
              <a:buFont typeface="Arial" panose="020B0604020202020204" pitchFamily="34" charset="0"/>
              <a:buChar char="•"/>
            </a:pPr>
            <a:r>
              <a:rPr lang="ru-RU" sz="3500" dirty="0"/>
              <a:t>Коммерческое</a:t>
            </a:r>
          </a:p>
          <a:p>
            <a:pPr>
              <a:buFont typeface="Arial" panose="020B0604020202020204" pitchFamily="34" charset="0"/>
              <a:buChar char="•"/>
            </a:pPr>
            <a:endParaRPr lang="ru-RU" sz="3500" dirty="0"/>
          </a:p>
          <a:p>
            <a:pPr>
              <a:buFont typeface="Arial" panose="020B0604020202020204" pitchFamily="34" charset="0"/>
              <a:buChar char="•"/>
            </a:pPr>
            <a:r>
              <a:rPr lang="ru-RU" sz="3500" dirty="0"/>
              <a:t>Финансовое</a:t>
            </a:r>
          </a:p>
          <a:p>
            <a:pPr>
              <a:buFont typeface="Arial" panose="020B0604020202020204" pitchFamily="34" charset="0"/>
              <a:buChar char="•"/>
            </a:pPr>
            <a:endParaRPr lang="ru-RU" sz="3500" dirty="0"/>
          </a:p>
          <a:p>
            <a:pPr>
              <a:buFont typeface="Arial" panose="020B0604020202020204" pitchFamily="34" charset="0"/>
              <a:buChar char="•"/>
            </a:pPr>
            <a:r>
              <a:rPr lang="ru-RU" sz="3500" dirty="0"/>
              <a:t>Посредническое</a:t>
            </a:r>
          </a:p>
          <a:p>
            <a:pPr>
              <a:buFont typeface="Arial" panose="020B0604020202020204" pitchFamily="34" charset="0"/>
              <a:buChar char="•"/>
            </a:pPr>
            <a:endParaRPr lang="ru-RU" sz="3500" dirty="0"/>
          </a:p>
          <a:p>
            <a:pPr>
              <a:buFont typeface="Arial" panose="020B0604020202020204" pitchFamily="34" charset="0"/>
              <a:buChar char="•"/>
            </a:pPr>
            <a:r>
              <a:rPr lang="ru-RU" sz="3500" dirty="0"/>
              <a:t>Страховое</a:t>
            </a:r>
          </a:p>
        </p:txBody>
      </p:sp>
    </p:spTree>
    <p:extLst>
      <p:ext uri="{BB962C8B-B14F-4D97-AF65-F5344CB8AC3E}">
        <p14:creationId xmlns:p14="http://schemas.microsoft.com/office/powerpoint/2010/main" val="197838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Формы предпринимательства</a:t>
            </a:r>
          </a:p>
        </p:txBody>
      </p:sp>
      <p:sp>
        <p:nvSpPr>
          <p:cNvPr id="3" name="Объект 2"/>
          <p:cNvSpPr>
            <a:spLocks noGrp="1"/>
          </p:cNvSpPr>
          <p:nvPr>
            <p:ph idx="1"/>
          </p:nvPr>
        </p:nvSpPr>
        <p:spPr/>
        <p:txBody>
          <a:bodyPr>
            <a:normAutofit fontScale="70000" lnSpcReduction="20000"/>
          </a:bodyPr>
          <a:lstStyle/>
          <a:p>
            <a:pPr>
              <a:buFont typeface="Arial" panose="020B0604020202020204" pitchFamily="34" charset="0"/>
              <a:buChar char="•"/>
            </a:pPr>
            <a:r>
              <a:rPr lang="ru-RU" dirty="0"/>
              <a:t> Малый бизнес (до 50 чел)</a:t>
            </a:r>
          </a:p>
          <a:p>
            <a:pPr>
              <a:buFont typeface="Arial" panose="020B0604020202020204" pitchFamily="34" charset="0"/>
              <a:buChar char="•"/>
            </a:pPr>
            <a:endParaRPr lang="ru-RU" dirty="0"/>
          </a:p>
          <a:p>
            <a:pPr>
              <a:buFont typeface="Arial" panose="020B0604020202020204" pitchFamily="34" charset="0"/>
              <a:buChar char="•"/>
            </a:pPr>
            <a:r>
              <a:rPr lang="ru-RU" dirty="0"/>
              <a:t>Средний бизнес (до 500 чел)</a:t>
            </a:r>
          </a:p>
          <a:p>
            <a:pPr>
              <a:buFont typeface="Arial" panose="020B0604020202020204" pitchFamily="34" charset="0"/>
              <a:buChar char="•"/>
            </a:pPr>
            <a:endParaRPr lang="ru-RU" dirty="0"/>
          </a:p>
          <a:p>
            <a:pPr>
              <a:buFont typeface="Arial" panose="020B0604020202020204" pitchFamily="34" charset="0"/>
              <a:buChar char="•"/>
            </a:pPr>
            <a:r>
              <a:rPr lang="ru-RU" dirty="0"/>
              <a:t>Крупный бизнес (до </a:t>
            </a:r>
            <a:r>
              <a:rPr lang="ru-RU" dirty="0" err="1"/>
              <a:t>неск</a:t>
            </a:r>
            <a:r>
              <a:rPr lang="ru-RU" dirty="0"/>
              <a:t>. тысяч чел)</a:t>
            </a:r>
          </a:p>
          <a:p>
            <a:pPr>
              <a:buFont typeface="Arial" panose="020B0604020202020204" pitchFamily="34" charset="0"/>
              <a:buChar char="•"/>
            </a:pPr>
            <a:endParaRPr lang="ru-RU" dirty="0"/>
          </a:p>
          <a:p>
            <a:pPr>
              <a:buFont typeface="Arial" panose="020B0604020202020204" pitchFamily="34" charset="0"/>
              <a:buChar char="•"/>
            </a:pPr>
            <a:r>
              <a:rPr lang="ru-RU" dirty="0"/>
              <a:t>Индивидуальное (частное)</a:t>
            </a:r>
          </a:p>
          <a:p>
            <a:pPr>
              <a:buFont typeface="Arial" panose="020B0604020202020204" pitchFamily="34" charset="0"/>
              <a:buChar char="•"/>
            </a:pPr>
            <a:r>
              <a:rPr lang="ru-RU" dirty="0"/>
              <a:t>предпринимательство</a:t>
            </a:r>
          </a:p>
          <a:p>
            <a:pPr>
              <a:buFont typeface="Arial" panose="020B0604020202020204" pitchFamily="34" charset="0"/>
              <a:buChar char="•"/>
            </a:pPr>
            <a:endParaRPr lang="ru-RU" dirty="0"/>
          </a:p>
          <a:p>
            <a:pPr>
              <a:buFont typeface="Arial" panose="020B0604020202020204" pitchFamily="34" charset="0"/>
              <a:buChar char="•"/>
            </a:pPr>
            <a:r>
              <a:rPr lang="ru-RU" dirty="0"/>
              <a:t>Товарищество (партнерство)</a:t>
            </a:r>
          </a:p>
          <a:p>
            <a:pPr>
              <a:buFont typeface="Arial" panose="020B0604020202020204" pitchFamily="34" charset="0"/>
              <a:buChar char="•"/>
            </a:pPr>
            <a:endParaRPr lang="ru-RU" dirty="0"/>
          </a:p>
          <a:p>
            <a:pPr>
              <a:buFont typeface="Arial" panose="020B0604020202020204" pitchFamily="34" charset="0"/>
              <a:buChar char="•"/>
            </a:pPr>
            <a:r>
              <a:rPr lang="ru-RU" dirty="0"/>
              <a:t>Акционерное общество</a:t>
            </a:r>
          </a:p>
        </p:txBody>
      </p:sp>
    </p:spTree>
    <p:extLst>
      <p:ext uri="{BB962C8B-B14F-4D97-AF65-F5344CB8AC3E}">
        <p14:creationId xmlns:p14="http://schemas.microsoft.com/office/powerpoint/2010/main" val="397184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027584"/>
          </a:xfrm>
        </p:spPr>
        <p:txBody>
          <a:bodyPr>
            <a:noAutofit/>
          </a:bodyPr>
          <a:lstStyle/>
          <a:p>
            <a:r>
              <a:rPr lang="ru-RU" sz="3200" dirty="0"/>
              <a:t>Источники финансирования</a:t>
            </a:r>
            <a:br>
              <a:rPr lang="ru-RU" sz="3200" dirty="0"/>
            </a:br>
            <a:r>
              <a:rPr lang="ru-RU" sz="3200" dirty="0"/>
              <a:t>бизнеса</a:t>
            </a:r>
          </a:p>
        </p:txBody>
      </p:sp>
      <p:sp>
        <p:nvSpPr>
          <p:cNvPr id="3" name="Объект 2"/>
          <p:cNvSpPr>
            <a:spLocks noGrp="1"/>
          </p:cNvSpPr>
          <p:nvPr>
            <p:ph idx="1"/>
          </p:nvPr>
        </p:nvSpPr>
        <p:spPr/>
        <p:txBody>
          <a:bodyPr/>
          <a:lstStyle/>
          <a:p>
            <a:pPr>
              <a:buFont typeface="Arial" panose="020B0604020202020204" pitchFamily="34" charset="0"/>
              <a:buChar char="•"/>
            </a:pPr>
            <a:r>
              <a:rPr lang="ru-RU" dirty="0"/>
              <a:t> Каналы получения финансовых средств,</a:t>
            </a:r>
          </a:p>
          <a:p>
            <a:pPr marL="0" indent="0">
              <a:buNone/>
            </a:pPr>
            <a:r>
              <a:rPr lang="ru-RU" dirty="0" smtClean="0"/>
              <a:t> а </a:t>
            </a:r>
            <a:r>
              <a:rPr lang="ru-RU" dirty="0"/>
              <a:t>также список экономических</a:t>
            </a:r>
          </a:p>
          <a:p>
            <a:pPr marL="0" indent="0">
              <a:buNone/>
            </a:pPr>
            <a:r>
              <a:rPr lang="ru-RU" dirty="0" smtClean="0"/>
              <a:t> субъектов</a:t>
            </a:r>
            <a:r>
              <a:rPr lang="ru-RU" dirty="0"/>
              <a:t>, которые могут предоставить</a:t>
            </a:r>
          </a:p>
          <a:p>
            <a:pPr marL="0" indent="0">
              <a:buNone/>
            </a:pPr>
            <a:r>
              <a:rPr lang="ru-RU" dirty="0" smtClean="0"/>
              <a:t> эти </a:t>
            </a:r>
            <a:r>
              <a:rPr lang="ru-RU" dirty="0"/>
              <a:t>средства</a:t>
            </a:r>
          </a:p>
        </p:txBody>
      </p:sp>
    </p:spTree>
    <p:extLst>
      <p:ext uri="{BB962C8B-B14F-4D97-AF65-F5344CB8AC3E}">
        <p14:creationId xmlns:p14="http://schemas.microsoft.com/office/powerpoint/2010/main" val="28646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955576"/>
          </a:xfrm>
        </p:spPr>
        <p:txBody>
          <a:bodyPr>
            <a:normAutofit fontScale="90000"/>
          </a:bodyPr>
          <a:lstStyle/>
          <a:p>
            <a:r>
              <a:rPr lang="ru-RU" dirty="0"/>
              <a:t>Источники финансирования</a:t>
            </a:r>
            <a:br>
              <a:rPr lang="ru-RU" dirty="0"/>
            </a:br>
            <a:r>
              <a:rPr lang="ru-RU" dirty="0"/>
              <a:t>бизнеса</a:t>
            </a:r>
          </a:p>
        </p:txBody>
      </p:sp>
      <p:sp>
        <p:nvSpPr>
          <p:cNvPr id="3" name="Объект 2"/>
          <p:cNvSpPr>
            <a:spLocks noGrp="1"/>
          </p:cNvSpPr>
          <p:nvPr>
            <p:ph idx="1"/>
          </p:nvPr>
        </p:nvSpPr>
        <p:spPr/>
        <p:txBody>
          <a:bodyPr numCol="2">
            <a:normAutofit fontScale="77500" lnSpcReduction="20000"/>
          </a:bodyPr>
          <a:lstStyle/>
          <a:p>
            <a:pPr>
              <a:buFont typeface="Arial" panose="020B0604020202020204" pitchFamily="34" charset="0"/>
              <a:buChar char="•"/>
            </a:pPr>
            <a:r>
              <a:rPr lang="ru-RU" dirty="0"/>
              <a:t> </a:t>
            </a:r>
            <a:r>
              <a:rPr lang="ru-RU" sz="4600" dirty="0"/>
              <a:t>Внутренние</a:t>
            </a:r>
          </a:p>
          <a:p>
            <a:pPr>
              <a:buFont typeface="Arial" panose="020B0604020202020204" pitchFamily="34" charset="0"/>
              <a:buChar char="•"/>
            </a:pPr>
            <a:endParaRPr lang="ru-RU" dirty="0"/>
          </a:p>
          <a:p>
            <a:pPr>
              <a:buFont typeface="Arial" panose="020B0604020202020204" pitchFamily="34" charset="0"/>
              <a:buChar char="•"/>
            </a:pPr>
            <a:r>
              <a:rPr lang="ru-RU" dirty="0"/>
              <a:t>Накопленная прибыль</a:t>
            </a:r>
          </a:p>
          <a:p>
            <a:pPr>
              <a:buFont typeface="Arial" panose="020B0604020202020204" pitchFamily="34" charset="0"/>
              <a:buChar char="•"/>
            </a:pPr>
            <a:endParaRPr lang="ru-RU" dirty="0"/>
          </a:p>
          <a:p>
            <a:pPr>
              <a:buFont typeface="Arial" panose="020B0604020202020204" pitchFamily="34" charset="0"/>
              <a:buChar char="•"/>
            </a:pPr>
            <a:r>
              <a:rPr lang="ru-RU" dirty="0"/>
              <a:t>Амортизация</a:t>
            </a:r>
          </a:p>
          <a:p>
            <a:pPr>
              <a:buFont typeface="Arial" panose="020B0604020202020204" pitchFamily="34" charset="0"/>
              <a:buChar char="•"/>
            </a:pPr>
            <a:endParaRPr lang="ru-RU" dirty="0"/>
          </a:p>
          <a:p>
            <a:pPr>
              <a:buFont typeface="Arial" panose="020B0604020202020204" pitchFamily="34" charset="0"/>
              <a:buChar char="•"/>
            </a:pPr>
            <a:r>
              <a:rPr lang="ru-RU" dirty="0"/>
              <a:t>Доходы от</a:t>
            </a:r>
          </a:p>
          <a:p>
            <a:pPr>
              <a:buFont typeface="Arial" panose="020B0604020202020204" pitchFamily="34" charset="0"/>
              <a:buChar char="•"/>
            </a:pPr>
            <a:r>
              <a:rPr lang="ru-RU" dirty="0"/>
              <a:t>собственности</a:t>
            </a:r>
          </a:p>
          <a:p>
            <a:pPr>
              <a:buFont typeface="Arial" panose="020B0604020202020204" pitchFamily="34" charset="0"/>
              <a:buChar char="•"/>
            </a:pPr>
            <a:endParaRPr lang="ru-RU" dirty="0"/>
          </a:p>
          <a:p>
            <a:pPr>
              <a:buFont typeface="Arial" panose="020B0604020202020204" pitchFamily="34" charset="0"/>
              <a:buChar char="•"/>
            </a:pPr>
            <a:r>
              <a:rPr lang="ru-RU" dirty="0"/>
              <a:t>Дополнительные</a:t>
            </a:r>
          </a:p>
          <a:p>
            <a:pPr>
              <a:buFont typeface="Arial" panose="020B0604020202020204" pitchFamily="34" charset="0"/>
              <a:buChar char="•"/>
            </a:pPr>
            <a:r>
              <a:rPr lang="ru-RU" dirty="0"/>
              <a:t>вложения</a:t>
            </a:r>
          </a:p>
          <a:p>
            <a:pPr>
              <a:buFont typeface="Arial" panose="020B0604020202020204" pitchFamily="34" charset="0"/>
              <a:buChar char="•"/>
            </a:pPr>
            <a:r>
              <a:rPr lang="ru-RU" dirty="0" smtClean="0"/>
              <a:t> </a:t>
            </a:r>
            <a:r>
              <a:rPr lang="ru-RU" sz="4600" dirty="0" smtClean="0"/>
              <a:t>Внешние</a:t>
            </a:r>
            <a:endParaRPr lang="ru-RU" sz="4600" dirty="0"/>
          </a:p>
          <a:p>
            <a:pPr>
              <a:buFont typeface="Arial" panose="020B0604020202020204" pitchFamily="34" charset="0"/>
              <a:buChar char="•"/>
            </a:pPr>
            <a:endParaRPr lang="ru-RU" dirty="0"/>
          </a:p>
          <a:p>
            <a:pPr>
              <a:buFont typeface="Arial" panose="020B0604020202020204" pitchFamily="34" charset="0"/>
              <a:buChar char="•"/>
            </a:pPr>
            <a:r>
              <a:rPr lang="ru-RU" dirty="0"/>
              <a:t>Банковский кредит</a:t>
            </a:r>
          </a:p>
          <a:p>
            <a:pPr>
              <a:buFont typeface="Arial" panose="020B0604020202020204" pitchFamily="34" charset="0"/>
              <a:buChar char="•"/>
            </a:pPr>
            <a:endParaRPr lang="ru-RU" dirty="0"/>
          </a:p>
          <a:p>
            <a:pPr>
              <a:buFont typeface="Arial" panose="020B0604020202020204" pitchFamily="34" charset="0"/>
              <a:buChar char="•"/>
            </a:pPr>
            <a:r>
              <a:rPr lang="ru-RU" dirty="0"/>
              <a:t>Инвестиции</a:t>
            </a:r>
          </a:p>
          <a:p>
            <a:pPr>
              <a:buFont typeface="Arial" panose="020B0604020202020204" pitchFamily="34" charset="0"/>
              <a:buChar char="•"/>
            </a:pPr>
            <a:endParaRPr lang="ru-RU" dirty="0"/>
          </a:p>
          <a:p>
            <a:pPr>
              <a:buFont typeface="Arial" panose="020B0604020202020204" pitchFamily="34" charset="0"/>
              <a:buChar char="•"/>
            </a:pPr>
            <a:r>
              <a:rPr lang="ru-RU" dirty="0"/>
              <a:t>Продажа облигаций и</a:t>
            </a:r>
          </a:p>
          <a:p>
            <a:pPr marL="0" indent="0">
              <a:buNone/>
            </a:pPr>
            <a:r>
              <a:rPr lang="ru-RU" dirty="0" smtClean="0"/>
              <a:t>    акций</a:t>
            </a:r>
            <a:endParaRPr lang="ru-RU" dirty="0"/>
          </a:p>
          <a:p>
            <a:pPr>
              <a:buFont typeface="Arial" panose="020B0604020202020204" pitchFamily="34" charset="0"/>
              <a:buChar char="•"/>
            </a:pPr>
            <a:endParaRPr lang="ru-RU" dirty="0"/>
          </a:p>
          <a:p>
            <a:pPr>
              <a:buFont typeface="Arial" panose="020B0604020202020204" pitchFamily="34" charset="0"/>
              <a:buChar char="•"/>
            </a:pPr>
            <a:r>
              <a:rPr lang="ru-RU" dirty="0"/>
              <a:t>Бюджетные средства</a:t>
            </a:r>
          </a:p>
        </p:txBody>
      </p:sp>
    </p:spTree>
    <p:extLst>
      <p:ext uri="{BB962C8B-B14F-4D97-AF65-F5344CB8AC3E}">
        <p14:creationId xmlns:p14="http://schemas.microsoft.com/office/powerpoint/2010/main" val="291168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Ценные бумаги</a:t>
            </a:r>
          </a:p>
        </p:txBody>
      </p:sp>
      <p:sp>
        <p:nvSpPr>
          <p:cNvPr id="3" name="Объект 2"/>
          <p:cNvSpPr>
            <a:spLocks noGrp="1"/>
          </p:cNvSpPr>
          <p:nvPr>
            <p:ph idx="1"/>
          </p:nvPr>
        </p:nvSpPr>
        <p:spPr/>
        <p:txBody>
          <a:bodyPr numCol="2">
            <a:normAutofit/>
          </a:bodyPr>
          <a:lstStyle/>
          <a:p>
            <a:pPr>
              <a:buFont typeface="Arial" panose="020B0604020202020204" pitchFamily="34" charset="0"/>
              <a:buChar char="•"/>
            </a:pPr>
            <a:r>
              <a:rPr lang="ru-RU" dirty="0"/>
              <a:t> </a:t>
            </a:r>
            <a:r>
              <a:rPr lang="ru-RU" sz="3600" dirty="0"/>
              <a:t>ДОЛЕВЫЕ</a:t>
            </a:r>
          </a:p>
          <a:p>
            <a:pPr>
              <a:buFont typeface="Arial" panose="020B0604020202020204" pitchFamily="34" charset="0"/>
              <a:buChar char="•"/>
            </a:pPr>
            <a:endParaRPr lang="ru-RU" dirty="0"/>
          </a:p>
          <a:p>
            <a:pPr>
              <a:buFont typeface="Arial" panose="020B0604020202020204" pitchFamily="34" charset="0"/>
              <a:buChar char="•"/>
            </a:pPr>
            <a:r>
              <a:rPr lang="ru-RU" dirty="0"/>
              <a:t>Удостоверяют, что их</a:t>
            </a:r>
          </a:p>
          <a:p>
            <a:pPr>
              <a:buFont typeface="Arial" panose="020B0604020202020204" pitchFamily="34" charset="0"/>
              <a:buChar char="•"/>
            </a:pPr>
            <a:r>
              <a:rPr lang="ru-RU" dirty="0"/>
              <a:t>владелец получает</a:t>
            </a:r>
          </a:p>
          <a:p>
            <a:pPr>
              <a:buFont typeface="Arial" panose="020B0604020202020204" pitchFamily="34" charset="0"/>
              <a:buChar char="•"/>
            </a:pPr>
            <a:r>
              <a:rPr lang="ru-RU" dirty="0"/>
              <a:t>долю в имуществе</a:t>
            </a:r>
          </a:p>
          <a:p>
            <a:pPr>
              <a:buFont typeface="Arial" panose="020B0604020202020204" pitchFamily="34" charset="0"/>
              <a:buChar char="•"/>
            </a:pPr>
            <a:r>
              <a:rPr lang="ru-RU" dirty="0"/>
              <a:t>кампании</a:t>
            </a:r>
          </a:p>
          <a:p>
            <a:pPr>
              <a:buFont typeface="Arial" panose="020B0604020202020204" pitchFamily="34" charset="0"/>
              <a:buChar char="•"/>
            </a:pPr>
            <a:endParaRPr lang="ru-RU" dirty="0"/>
          </a:p>
          <a:p>
            <a:pPr>
              <a:buFont typeface="Arial" panose="020B0604020202020204" pitchFamily="34" charset="0"/>
              <a:buChar char="•"/>
            </a:pPr>
            <a:r>
              <a:rPr lang="ru-RU" sz="3600" dirty="0"/>
              <a:t>ДОЛГОВЫЕ</a:t>
            </a:r>
          </a:p>
          <a:p>
            <a:pPr>
              <a:buFont typeface="Arial" panose="020B0604020202020204" pitchFamily="34" charset="0"/>
              <a:buChar char="•"/>
            </a:pPr>
            <a:endParaRPr lang="ru-RU" dirty="0"/>
          </a:p>
          <a:p>
            <a:pPr>
              <a:buFont typeface="Arial" panose="020B0604020202020204" pitchFamily="34" charset="0"/>
              <a:buChar char="•"/>
            </a:pPr>
            <a:r>
              <a:rPr lang="ru-RU" dirty="0"/>
              <a:t>Удостоверяют</a:t>
            </a:r>
          </a:p>
          <a:p>
            <a:pPr>
              <a:buFont typeface="Arial" panose="020B0604020202020204" pitchFamily="34" charset="0"/>
              <a:buChar char="•"/>
            </a:pPr>
            <a:r>
              <a:rPr lang="ru-RU" dirty="0"/>
              <a:t>отношение долга</a:t>
            </a:r>
          </a:p>
          <a:p>
            <a:pPr>
              <a:buFont typeface="Arial" panose="020B0604020202020204" pitchFamily="34" charset="0"/>
              <a:buChar char="•"/>
            </a:pPr>
            <a:r>
              <a:rPr lang="ru-RU" dirty="0"/>
              <a:t>(владелец дал в долг</a:t>
            </a:r>
          </a:p>
          <a:p>
            <a:pPr>
              <a:buFont typeface="Arial" panose="020B0604020202020204" pitchFamily="34" charset="0"/>
              <a:buChar char="•"/>
            </a:pPr>
            <a:r>
              <a:rPr lang="ru-RU" dirty="0"/>
              <a:t>фирме)</a:t>
            </a:r>
          </a:p>
        </p:txBody>
      </p:sp>
    </p:spTree>
    <p:extLst>
      <p:ext uri="{BB962C8B-B14F-4D97-AF65-F5344CB8AC3E}">
        <p14:creationId xmlns:p14="http://schemas.microsoft.com/office/powerpoint/2010/main" val="423596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Акции</a:t>
            </a:r>
          </a:p>
        </p:txBody>
      </p:sp>
      <p:sp>
        <p:nvSpPr>
          <p:cNvPr id="3" name="Объект 2"/>
          <p:cNvSpPr>
            <a:spLocks noGrp="1"/>
          </p:cNvSpPr>
          <p:nvPr>
            <p:ph idx="1"/>
          </p:nvPr>
        </p:nvSpPr>
        <p:spPr/>
        <p:txBody>
          <a:bodyPr/>
          <a:lstStyle/>
          <a:p>
            <a:pPr>
              <a:buFont typeface="Arial" panose="020B0604020202020204" pitchFamily="34" charset="0"/>
              <a:buChar char="•"/>
            </a:pPr>
            <a:r>
              <a:rPr lang="ru-RU" dirty="0"/>
              <a:t> Ценная бумага, свидетельствующая о</a:t>
            </a:r>
          </a:p>
          <a:p>
            <a:pPr marL="0" indent="0">
              <a:buNone/>
            </a:pPr>
            <a:r>
              <a:rPr lang="ru-RU" dirty="0" smtClean="0"/>
              <a:t> праве </a:t>
            </a:r>
            <a:r>
              <a:rPr lang="ru-RU" dirty="0"/>
              <a:t>ее обладателя на долю</a:t>
            </a:r>
          </a:p>
          <a:p>
            <a:pPr marL="0" indent="0">
              <a:buNone/>
            </a:pPr>
            <a:r>
              <a:rPr lang="ru-RU" dirty="0" smtClean="0"/>
              <a:t> собственности </a:t>
            </a:r>
            <a:r>
              <a:rPr lang="ru-RU" dirty="0"/>
              <a:t>в капитале кампании и</a:t>
            </a:r>
          </a:p>
          <a:p>
            <a:pPr marL="0" indent="0">
              <a:buNone/>
            </a:pPr>
            <a:r>
              <a:rPr lang="ru-RU" dirty="0" smtClean="0"/>
              <a:t> получении </a:t>
            </a:r>
            <a:r>
              <a:rPr lang="ru-RU" dirty="0"/>
              <a:t>дохода</a:t>
            </a:r>
          </a:p>
        </p:txBody>
      </p:sp>
    </p:spTree>
    <p:extLst>
      <p:ext uri="{BB962C8B-B14F-4D97-AF65-F5344CB8AC3E}">
        <p14:creationId xmlns:p14="http://schemas.microsoft.com/office/powerpoint/2010/main" val="3180801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54</TotalTime>
  <Words>533</Words>
  <Application>Microsoft Office PowerPoint</Application>
  <PresentationFormat>Экран (4:3)</PresentationFormat>
  <Paragraphs>131</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Cambria</vt:lpstr>
      <vt:lpstr>Franklin Gothic Book</vt:lpstr>
      <vt:lpstr>Franklin Gothic Medium</vt:lpstr>
      <vt:lpstr>Times New Roman</vt:lpstr>
      <vt:lpstr>Wingdings 2</vt:lpstr>
      <vt:lpstr>Трек</vt:lpstr>
      <vt:lpstr>Бизнес и Предпринимательство</vt:lpstr>
      <vt:lpstr>Бизнес и Предпринимательство</vt:lpstr>
      <vt:lpstr>Предприниматели</vt:lpstr>
      <vt:lpstr>Виды предпринимательства</vt:lpstr>
      <vt:lpstr>Формы предпринимательства</vt:lpstr>
      <vt:lpstr>Источники финансирования бизнеса</vt:lpstr>
      <vt:lpstr>Источники финансирования бизнеса</vt:lpstr>
      <vt:lpstr>Ценные бумаги</vt:lpstr>
      <vt:lpstr>Акции</vt:lpstr>
      <vt:lpstr>Облигация</vt:lpstr>
      <vt:lpstr>Ценные бумаги</vt:lpstr>
      <vt:lpstr>Экономика Надеждинского  района</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Бизнес и Предпринимательство</dc:title>
  <dc:creator>User</dc:creator>
  <cp:lastModifiedBy>Надя</cp:lastModifiedBy>
  <cp:revision>9</cp:revision>
  <dcterms:created xsi:type="dcterms:W3CDTF">2020-02-25T07:30:38Z</dcterms:created>
  <dcterms:modified xsi:type="dcterms:W3CDTF">2020-03-24T23:56:07Z</dcterms:modified>
</cp:coreProperties>
</file>