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DE15B90-002B-4C50-B74D-03CF6184AC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9427F5-B01C-4CD3-A82E-8D8658E36EB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88FE82-B1C4-42BA-A062-B3CD9D5A1F2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C6A00F-EEC4-4356-BB0A-47D9E8A2410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C40AEA1-72C5-482E-9CA6-339F48D337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C8FD7BB-C3E9-402E-A23A-5FE98B0B1B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A785C7F-3C3C-4D8C-B1EB-8EE869DEC2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F2D35FA-1FEA-4989-B6D1-D265631476C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8745E6D-835E-4209-8EAB-CC13F124A13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F387A6-286A-4FD4-B5E3-6986C352F92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5BD11CD-CAEC-4F31-B436-5DE70E1A81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14B2E5-CD11-4B28-8999-7B7F166AEC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E9135A1-76B8-4AF0-9D4F-105341330E8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2994420-1F17-48DF-A14E-5834C6CF4EF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B0705F6-E4E4-4019-BD1E-F1E9FD94D27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B26BD25-4A16-42AB-9CBE-87C8B5B52B0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7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2C02990-6207-4FD2-99ED-B6E8CE815F5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9305FB-935B-4358-93D2-85E85FBF53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D5C01B-9FEF-4C93-A621-841A7807F8F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4E4A3F-2E82-4AA3-8659-26615C4733C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CC23F93-E72A-4810-9707-BECB6AC46EC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FC1B0C-0DED-4BDC-8BE1-D24B5AA09C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69B4CF-5776-45ED-BC10-BA9B119C823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CB92CD-14C9-4400-846F-65B6AF46C15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AFD3C67-A85C-4578-BBBD-C169E18E09AF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E498640-B9B5-43ED-8F05-6CCF74ABF12D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hyperlink" Target="mailto:info@pkiro.ru" TargetMode="External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 descr="C:\Users\Кулагины\Desktop\1.png"/>
          <p:cNvPicPr/>
          <p:nvPr/>
        </p:nvPicPr>
        <p:blipFill>
          <a:blip r:embed="rId1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ln w="0">
            <a:noFill/>
          </a:ln>
        </p:spPr>
      </p:pic>
      <p:sp>
        <p:nvSpPr>
          <p:cNvPr id="83" name="PlaceHolder 1"/>
          <p:cNvSpPr>
            <a:spLocks noGrp="1"/>
          </p:cNvSpPr>
          <p:nvPr>
            <p:ph/>
          </p:nvPr>
        </p:nvSpPr>
        <p:spPr>
          <a:xfrm>
            <a:off x="785880" y="1143000"/>
            <a:ext cx="7428960" cy="395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3430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СОЦИАЛЬНО-ПСИХОЛОГИЧЕСКОЕ ТЕСТИРОВАНИЕ 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(СПТ)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Прямоугольник 4"/>
          <p:cNvSpPr/>
          <p:nvPr/>
        </p:nvSpPr>
        <p:spPr>
          <a:xfrm>
            <a:off x="2714760" y="4000680"/>
            <a:ext cx="385704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для родителей обучающихся 7-11 классов общеобразовательных учреждений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1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-9000" y="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071960" y="642960"/>
            <a:ext cx="5071320" cy="178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000" spc="-1" strike="noStrike">
                <a:solidFill>
                  <a:schemeClr val="accent1"/>
                </a:solidFill>
                <a:latin typeface="Arial"/>
                <a:ea typeface="Arial"/>
              </a:rPr>
              <a:t>Что такое «факторы защиты»?  </a:t>
            </a:r>
            <a:r>
              <a:rPr b="1" lang="ru-RU" sz="2800" spc="-1" strike="noStrike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-9000" y="2340000"/>
            <a:ext cx="9152280" cy="4517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    </a:t>
            </a:r>
            <a:r>
              <a:rPr b="1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«Факторы  защиты»  –  обстоятельства, повышающие  социально-психологическую устойчивость к воздействию «факторов риска».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ru-RU" sz="2000" spc="-1" strike="noStrike" u="sng">
                <a:solidFill>
                  <a:schemeClr val="dk1">
                    <a:lumMod val="75000"/>
                  </a:schemeClr>
                </a:solidFill>
                <a:uFillTx/>
                <a:latin typeface="Arial"/>
                <a:ea typeface="Arial"/>
              </a:rPr>
              <a:t>Методика оценивает такие параметры как: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- Благополучие взаимоотношений с социальным окружением (родители \ одноклассники).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- Активность жизненной позиции, социальная активность.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- Умение говорить </a:t>
            </a: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НЕТ</a:t>
            </a: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сомнительным предложениям.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- Психологическую  устойчивость  и  уверенность  в  своих  силах  в трудных жизненных ситуациях.</a:t>
            </a:r>
            <a:r>
              <a:rPr b="0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Picture 4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0" y="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18" name="PlaceHolder 1"/>
          <p:cNvSpPr>
            <a:spLocks noGrp="1"/>
          </p:cNvSpPr>
          <p:nvPr>
            <p:ph/>
          </p:nvPr>
        </p:nvSpPr>
        <p:spPr>
          <a:xfrm>
            <a:off x="360000" y="2700000"/>
            <a:ext cx="7714440" cy="364248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   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98960" y="3027600"/>
            <a:ext cx="7600680" cy="36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lang="ru-RU" sz="2600" spc="-1" strike="noStrike">
                <a:solidFill>
                  <a:srgbClr val="ff0000"/>
                </a:solidFill>
                <a:latin typeface="Arial"/>
                <a:ea typeface="Arial"/>
              </a:rPr>
              <a:t>Если  «факторы  риска»  начинают  преобладать  над  «факторами защиты»</a:t>
            </a:r>
            <a:r>
              <a:rPr b="0" lang="ru-RU" sz="26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 –  обучающемуся  необходимо  оказать  помощь и  социальную  поддержку для обеспечения психологического благополучия личности обучающихся.</a:t>
            </a:r>
            <a:endParaRPr b="0" lang="ru-RU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2" descr="C:\Users\Кулагины\Desktop\4.png"/>
          <p:cNvPicPr/>
          <p:nvPr/>
        </p:nvPicPr>
        <p:blipFill>
          <a:blip r:embed="rId1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ln w="0">
            <a:noFill/>
          </a:ln>
        </p:spPr>
      </p:pic>
      <p:sp>
        <p:nvSpPr>
          <p:cNvPr id="121" name="PlaceHolder 1"/>
          <p:cNvSpPr>
            <a:spLocks noGrp="1"/>
          </p:cNvSpPr>
          <p:nvPr>
            <p:ph/>
          </p:nvPr>
        </p:nvSpPr>
        <p:spPr>
          <a:xfrm>
            <a:off x="857160" y="214200"/>
            <a:ext cx="7929000" cy="1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74000"/>
          </a:bodyPr>
          <a:p>
            <a:pPr marL="298080" indent="0" algn="just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17375e"/>
                </a:solidFill>
                <a:latin typeface="Calibri"/>
              </a:rPr>
              <a:t>     </a:t>
            </a:r>
            <a:r>
              <a:rPr b="0" lang="ru-RU" sz="3200" spc="-1" strike="noStrike">
                <a:solidFill>
                  <a:srgbClr val="17375e"/>
                </a:solidFill>
                <a:latin typeface="Calibri"/>
              </a:rPr>
              <a:t>Обучающиеся и (или) родители (законные представители) дают информированное добровольное согласие на прохождение социально-психологического тестирования.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marL="298080" indent="0" algn="just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icture 2" descr="C:\Users\Кулагины\Desktop\9.png"/>
          <p:cNvPicPr/>
          <p:nvPr/>
        </p:nvPicPr>
        <p:blipFill>
          <a:blip r:embed="rId1"/>
          <a:stretch/>
        </p:blipFill>
        <p:spPr>
          <a:xfrm>
            <a:off x="-66600" y="0"/>
            <a:ext cx="9209880" cy="6857280"/>
          </a:xfrm>
          <a:prstGeom prst="rect">
            <a:avLst/>
          </a:prstGeom>
          <a:ln w="0">
            <a:noFill/>
          </a:ln>
        </p:spPr>
      </p:pic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286000" y="2571840"/>
            <a:ext cx="6214320" cy="171396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br>
              <a:rPr sz="2800"/>
            </a:br>
            <a:r>
              <a:rPr b="1" lang="ru-RU" sz="2800" spc="-1" strike="noStrike">
                <a:solidFill>
                  <a:srgbClr val="c00000"/>
                </a:solidFill>
                <a:latin typeface="Calibri"/>
              </a:rPr>
              <a:t>ОСНОВНЫЕ ПРИНЦИПЫ ПРОВЕДЕНИЯ СОЦИАЛЬНО-ПСИХОЛОГИЧЕСКОГО ТЕСТИРОВАНИЯ</a:t>
            </a:r>
            <a:br>
              <a:rPr sz="2800"/>
            </a:b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 rot="21569400">
            <a:off x="460800" y="160056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6" name="Picture 2" descr="C:\Users\Кулагины\Desktop\11.png"/>
          <p:cNvPicPr/>
          <p:nvPr/>
        </p:nvPicPr>
        <p:blipFill>
          <a:blip r:embed="rId1"/>
          <a:stretch/>
        </p:blipFill>
        <p:spPr>
          <a:xfrm>
            <a:off x="0" y="360"/>
            <a:ext cx="9190800" cy="6857280"/>
          </a:xfrm>
          <a:prstGeom prst="rect">
            <a:avLst/>
          </a:prstGeom>
          <a:ln w="0">
            <a:noFill/>
          </a:ln>
        </p:spPr>
      </p:pic>
      <p:sp>
        <p:nvSpPr>
          <p:cNvPr id="127" name="Прямоугольник 4"/>
          <p:cNvSpPr/>
          <p:nvPr/>
        </p:nvSpPr>
        <p:spPr>
          <a:xfrm>
            <a:off x="654120" y="84240"/>
            <a:ext cx="5285520" cy="22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 algn="just">
              <a:lnSpc>
                <a:spcPct val="90000"/>
              </a:lnSpc>
              <a:spcBef>
                <a:spcPts val="499"/>
              </a:spcBef>
              <a:buClr>
                <a:srgbClr val="17375e"/>
              </a:buClr>
              <a:buFont typeface="Arial"/>
              <a:buChar char="•"/>
              <a:tabLst>
                <a:tab algn="l" pos="0"/>
              </a:tabLst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Microsoft YaHei"/>
              </a:rPr>
              <a:t> </a:t>
            </a:r>
            <a:r>
              <a:rPr b="1" lang="ru-RU" sz="2200" spc="-1" strike="noStrike">
                <a:solidFill>
                  <a:srgbClr val="17375e"/>
                </a:solidFill>
                <a:latin typeface="Calibri"/>
                <a:ea typeface="Microsoft YaHei"/>
              </a:rPr>
              <a:t>ПРИНЦИП КОНФИДЕНЦИАЛЬНОСТИ: 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ru-RU" sz="249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90000"/>
              </a:lnSpc>
              <a:spcBef>
                <a:spcPts val="499"/>
              </a:spcBef>
              <a:buClr>
                <a:srgbClr val="17375e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49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Персональные результаты могут быть </a:t>
            </a:r>
            <a:r>
              <a:rPr b="1" lang="ru-RU" sz="249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доступны</a:t>
            </a:r>
            <a:r>
              <a:rPr b="0" lang="ru-RU" sz="249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только трем лицам: </a:t>
            </a:r>
            <a:r>
              <a:rPr b="1" lang="ru-RU" sz="249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родителю, ребенку и педагогу-психологу школы. </a:t>
            </a:r>
            <a:endParaRPr b="0" lang="ru-RU" sz="24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980000" y="3060000"/>
            <a:ext cx="6839640" cy="251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9" name=""/>
          <p:cNvSpPr/>
          <p:nvPr/>
        </p:nvSpPr>
        <p:spPr>
          <a:xfrm>
            <a:off x="1260000" y="3060000"/>
            <a:ext cx="7449840" cy="39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Arial"/>
              </a:rPr>
              <a:t>Все </a:t>
            </a:r>
            <a:r>
              <a:rPr b="1" lang="ru-RU" sz="2000" spc="-1" strike="noStrike">
                <a:solidFill>
                  <a:srgbClr val="000000"/>
                </a:solidFill>
                <a:latin typeface="Times New Roman"/>
                <a:ea typeface="Arial"/>
              </a:rPr>
              <a:t>результаты тестирования деперсонифицированы!!! </a:t>
            </a:r>
            <a:r>
              <a:rPr b="0" lang="ru-RU" sz="2000" spc="-1" strike="noStrike">
                <a:solidFill>
                  <a:srgbClr val="f10d0c"/>
                </a:solidFill>
                <a:latin typeface="Times New Roman"/>
                <a:ea typeface="Arial"/>
              </a:rPr>
              <a:t>Никто из сотрудников и руководства образовательной организации не сможет узнать индивидуальные результаты обучающегося.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Доступ к информация о том, какой код присвоен тестируемому </a:t>
            </a:r>
            <a:r>
              <a:rPr b="1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имеет </a:t>
            </a:r>
            <a:r>
              <a:rPr b="1" lang="ru-RU" sz="2000" spc="-1" strike="noStrike" u="sng">
                <a:solidFill>
                  <a:schemeClr val="dk1"/>
                </a:solidFill>
                <a:uFillTx/>
                <a:latin typeface="Times New Roman"/>
                <a:ea typeface="Georgia"/>
              </a:rPr>
              <a:t>только психолог</a:t>
            </a:r>
            <a:r>
              <a:rPr b="1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 образовательной организации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, соблюдение конфиденциальности данной информации охраняется законом РФ (</a:t>
            </a:r>
            <a:r>
              <a:rPr b="1" lang="ru-RU" sz="2000" spc="-1" strike="noStrike">
                <a:solidFill>
                  <a:srgbClr val="ff0066"/>
                </a:solidFill>
                <a:latin typeface="Times New Roman"/>
                <a:ea typeface="Georgia"/>
              </a:rPr>
              <a:t>Административная ответственность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 (согласно ст. 13.11 КоАП РФ), </a:t>
            </a:r>
            <a:r>
              <a:rPr b="1" lang="ru-RU" sz="2000" spc="-1" strike="noStrike">
                <a:solidFill>
                  <a:srgbClr val="ff0066"/>
                </a:solidFill>
                <a:latin typeface="Times New Roman"/>
                <a:ea typeface="Georgia"/>
              </a:rPr>
              <a:t>уголовная ответственность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 (137, 140, 272 ст. УК РФ), </a:t>
            </a:r>
            <a:r>
              <a:rPr b="1" lang="ru-RU" sz="2000" spc="-1" strike="noStrike">
                <a:solidFill>
                  <a:srgbClr val="ff0066"/>
                </a:solidFill>
                <a:latin typeface="Times New Roman"/>
                <a:ea typeface="Georgia"/>
              </a:rPr>
              <a:t>гражданско-правовая ответственность</a:t>
            </a:r>
            <a:r>
              <a:rPr b="0" lang="ru-RU" sz="2000" spc="-1" strike="noStrike">
                <a:solidFill>
                  <a:schemeClr val="dk1"/>
                </a:solidFill>
                <a:latin typeface="Times New Roman"/>
                <a:ea typeface="Georgia"/>
              </a:rPr>
              <a:t> (ст. 15, 151 Гражданского кодекса, ст. 24 закона «О персональных данных»).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2" descr="C:\Users\Кулагины\Desktop\2.png"/>
          <p:cNvPicPr/>
          <p:nvPr/>
        </p:nvPicPr>
        <p:blipFill>
          <a:blip r:embed="rId1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ln w="0">
            <a:noFill/>
          </a:ln>
        </p:spPr>
      </p:pic>
      <p:sp>
        <p:nvSpPr>
          <p:cNvPr id="131" name="Прямоугольник 4"/>
          <p:cNvSpPr/>
          <p:nvPr/>
        </p:nvSpPr>
        <p:spPr>
          <a:xfrm>
            <a:off x="1143000" y="214200"/>
            <a:ext cx="7643160" cy="10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1" lang="ru-RU" sz="2200" spc="-1" strike="noStrike">
                <a:solidFill>
                  <a:srgbClr val="17375e"/>
                </a:solidFill>
                <a:latin typeface="Calibri"/>
                <a:ea typeface="DejaVu Sans"/>
              </a:rPr>
              <a:t>ПРИНЦИП НЕНАКАЗУЕМОСТИ: </a:t>
            </a:r>
            <a:r>
              <a:rPr b="0" lang="ru-RU" sz="2200" spc="-1" strike="noStrike">
                <a:solidFill>
                  <a:srgbClr val="17375e"/>
                </a:solidFill>
                <a:latin typeface="Calibri"/>
                <a:ea typeface="DejaVu Sans"/>
              </a:rPr>
              <a:t>результаты социально-психологического тестирования не являются основанием для применения мер дисциплинарного наказания.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Picture 3" descr="C:\Users\Кулагины\Desktop\03.png"/>
          <p:cNvPicPr/>
          <p:nvPr/>
        </p:nvPicPr>
        <p:blipFill>
          <a:blip r:embed="rId2"/>
          <a:stretch/>
        </p:blipFill>
        <p:spPr>
          <a:xfrm>
            <a:off x="2214720" y="2428920"/>
            <a:ext cx="1771560" cy="1704240"/>
          </a:xfrm>
          <a:prstGeom prst="rect">
            <a:avLst/>
          </a:prstGeom>
          <a:ln w="0">
            <a:noFill/>
          </a:ln>
        </p:spPr>
      </p:pic>
      <p:sp>
        <p:nvSpPr>
          <p:cNvPr id="133" name="TextBox 5"/>
          <p:cNvSpPr/>
          <p:nvPr/>
        </p:nvSpPr>
        <p:spPr>
          <a:xfrm>
            <a:off x="1547640" y="5157360"/>
            <a:ext cx="50400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00000"/>
                </a:solidFill>
                <a:latin typeface="Calibri"/>
                <a:ea typeface="DejaVu Sans"/>
              </a:rPr>
              <a:t>Обучающихся  НЕ СТАВЯТ ни на какие виды учетов (ВШК, ОДН и др.)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icture 2" descr="C:\Users\Кулагины\Desktop\7.png"/>
          <p:cNvPicPr/>
          <p:nvPr/>
        </p:nvPicPr>
        <p:blipFill>
          <a:blip r:embed="rId1"/>
          <a:stretch/>
        </p:blipFill>
        <p:spPr>
          <a:xfrm>
            <a:off x="0" y="0"/>
            <a:ext cx="9116280" cy="6857280"/>
          </a:xfrm>
          <a:prstGeom prst="rect">
            <a:avLst/>
          </a:prstGeom>
          <a:ln w="0">
            <a:noFill/>
          </a:ln>
        </p:spPr>
      </p:pic>
      <p:sp>
        <p:nvSpPr>
          <p:cNvPr id="135" name="PlaceHolder 1"/>
          <p:cNvSpPr>
            <a:spLocks noGrp="1"/>
          </p:cNvSpPr>
          <p:nvPr>
            <p:ph/>
          </p:nvPr>
        </p:nvSpPr>
        <p:spPr>
          <a:xfrm>
            <a:off x="1143000" y="357120"/>
            <a:ext cx="7800120" cy="111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17375e"/>
              </a:buClr>
              <a:buFont typeface="Arial"/>
              <a:buChar char="•"/>
            </a:pPr>
            <a:r>
              <a:rPr b="1" lang="ru-RU" sz="2200" spc="-1" strike="noStrike">
                <a:solidFill>
                  <a:srgbClr val="17375e"/>
                </a:solidFill>
                <a:latin typeface="Calibri"/>
              </a:rPr>
              <a:t>ПРИНЦИП ПОМОЩИ: </a:t>
            </a:r>
            <a:r>
              <a:rPr b="0" lang="ru-RU" sz="2200" spc="-1" strike="noStrike">
                <a:solidFill>
                  <a:srgbClr val="17375e"/>
                </a:solidFill>
                <a:latin typeface="Calibri"/>
              </a:rPr>
              <a:t>по результатам тестирования можно обратиться за помощью к психологу.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6" name="Picture 3" descr="C:\Users\Кулагины\Desktop\05.png"/>
          <p:cNvPicPr/>
          <p:nvPr/>
        </p:nvPicPr>
        <p:blipFill>
          <a:blip r:embed="rId2"/>
          <a:stretch/>
        </p:blipFill>
        <p:spPr>
          <a:xfrm>
            <a:off x="180000" y="1046880"/>
            <a:ext cx="2339640" cy="932760"/>
          </a:xfrm>
          <a:prstGeom prst="rect">
            <a:avLst/>
          </a:prstGeom>
          <a:ln w="0">
            <a:noFill/>
          </a:ln>
        </p:spPr>
      </p:pic>
      <p:sp>
        <p:nvSpPr>
          <p:cNvPr id="137" name=""/>
          <p:cNvSpPr/>
          <p:nvPr/>
        </p:nvSpPr>
        <p:spPr>
          <a:xfrm>
            <a:off x="2880000" y="1471320"/>
            <a:ext cx="5399640" cy="49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ff0000"/>
                </a:solidFill>
                <a:latin typeface="Arial"/>
                <a:ea typeface="Arial"/>
              </a:rPr>
              <a:t>Основной принцип при сообщении результатов: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800" spc="-1" strike="noStrike" u="sng">
                <a:solidFill>
                  <a:srgbClr val="ff0000"/>
                </a:solidFill>
                <a:uFillTx/>
                <a:latin typeface="Arial"/>
                <a:ea typeface="Arial"/>
              </a:rPr>
              <a:t>«не навреди!»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chemeClr val="dk1"/>
                </a:solidFill>
                <a:latin typeface="Times New Roman"/>
                <a:ea typeface="Georgia"/>
              </a:rPr>
              <a:t>Обучающиеся или родители (законные представители) могут обратиться за получением кратких результатов теста и при необходимости получить более подробные рекомендации по минимизации влияния факторов риска и актуализации факторов защиты к психологу образовательной организации.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Picture 2" descr="C:\Users\Кулагины\Desktop\9.png"/>
          <p:cNvPicPr/>
          <p:nvPr/>
        </p:nvPicPr>
        <p:blipFill>
          <a:blip r:embed="rId1"/>
          <a:stretch/>
        </p:blipFill>
        <p:spPr>
          <a:xfrm>
            <a:off x="-66600" y="0"/>
            <a:ext cx="9209880" cy="6857280"/>
          </a:xfrm>
          <a:prstGeom prst="rect">
            <a:avLst/>
          </a:prstGeom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2928960" y="216000"/>
            <a:ext cx="6214320" cy="1943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br>
              <a:rPr sz="2800"/>
            </a:br>
            <a:r>
              <a:rPr b="1" lang="ru-RU" sz="2100" spc="-1" strike="noStrike">
                <a:solidFill>
                  <a:srgbClr val="f10d0c"/>
                </a:solidFill>
                <a:latin typeface="Arial"/>
                <a:ea typeface="Arial"/>
              </a:rPr>
              <a:t>Могут ли результаты социально-психологического тестирования отрицательно повлиять на репутацию ребенка или осложнить его жизнь в дальнейшем?</a:t>
            </a:r>
            <a:r>
              <a:rPr b="0" lang="ru-RU" sz="2100" spc="-1" strike="noStrike">
                <a:solidFill>
                  <a:schemeClr val="accent1"/>
                </a:solidFill>
                <a:latin typeface="Arial"/>
                <a:ea typeface="Arial"/>
              </a:rPr>
              <a:t> </a:t>
            </a:r>
            <a:br>
              <a:rPr sz="2100"/>
            </a:br>
            <a:endParaRPr b="0" lang="ru-RU" sz="2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TextBox 3"/>
          <p:cNvSpPr/>
          <p:nvPr/>
        </p:nvSpPr>
        <p:spPr>
          <a:xfrm>
            <a:off x="2339640" y="2368440"/>
            <a:ext cx="6120000" cy="290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  <a:ea typeface="Arial"/>
              </a:rPr>
              <a:t>НЕТ!!!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41"/>
              </a:spcBef>
            </a:pPr>
            <a:r>
              <a:rPr b="0" lang="ru-RU" sz="18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</a:t>
            </a:r>
            <a:r>
              <a:rPr b="1" lang="ru-RU" sz="18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Методика является опросом мнений и не оценивает самих детей!</a:t>
            </a:r>
            <a:r>
              <a:rPr b="0" lang="ru-RU" sz="18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Таким образом, оцениваются не дети, а социально-психологические  условия,  в  которых  они находятся.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41"/>
              </a:spcBef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18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Анализ результатов тестирования помогает организовать профилактическую работу.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Заголовок 1"/>
          <p:cNvSpPr/>
          <p:nvPr/>
        </p:nvSpPr>
        <p:spPr>
          <a:xfrm>
            <a:off x="1691640" y="5085360"/>
            <a:ext cx="7128000" cy="15559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br>
              <a:rPr sz="2800"/>
            </a:br>
            <a:r>
              <a:rPr b="1" lang="ru-RU" sz="2000" spc="-1" strike="noStrike">
                <a:solidFill>
                  <a:srgbClr val="c00000"/>
                </a:solidFill>
                <a:latin typeface="Calibri"/>
                <a:ea typeface="DejaVu Sans"/>
              </a:rPr>
              <a:t>Профилактическую работу проводят педагоги образовательного учреждения (педагог-психолог, социальный педагог).</a:t>
            </a:r>
            <a:br>
              <a:rPr sz="2000"/>
            </a:b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Picture 2" descr="C:\Users\Кулагины\Desktop\даощ.png"/>
          <p:cNvPicPr/>
          <p:nvPr/>
        </p:nvPicPr>
        <p:blipFill>
          <a:blip r:embed="rId1"/>
          <a:stretch/>
        </p:blipFill>
        <p:spPr>
          <a:xfrm>
            <a:off x="19800" y="0"/>
            <a:ext cx="9124200" cy="6876360"/>
          </a:xfrm>
          <a:prstGeom prst="rect">
            <a:avLst/>
          </a:prstGeom>
          <a:ln w="0">
            <a:noFill/>
          </a:ln>
        </p:spPr>
      </p:pic>
      <p:sp>
        <p:nvSpPr>
          <p:cNvPr id="143" name="Заголовок 1"/>
          <p:cNvSpPr/>
          <p:nvPr/>
        </p:nvSpPr>
        <p:spPr>
          <a:xfrm>
            <a:off x="360000" y="360000"/>
            <a:ext cx="6839640" cy="6200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>
            <a:noAutofit/>
          </a:bodyPr>
          <a:p>
            <a:pPr marL="216000" indent="-216000"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</a:pPr>
            <a:r>
              <a:rPr b="1" lang="ru-RU" sz="1800" spc="-1" strike="noStrike">
                <a:solidFill>
                  <a:srgbClr val="1f497d"/>
                </a:solidFill>
                <a:latin typeface="Calibri"/>
                <a:ea typeface="Microsoft YaHei"/>
              </a:rPr>
              <a:t> </a:t>
            </a:r>
            <a:r>
              <a:rPr b="0" lang="ru-RU" sz="12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0" lang="ru-RU" sz="2000" spc="-1" strike="noStrike">
                <a:solidFill>
                  <a:srgbClr val="c00000"/>
                </a:solidFill>
                <a:latin typeface="Arial"/>
                <a:ea typeface="Arial"/>
              </a:rPr>
              <a:t>По всем интересующим Вас вопросам, связанным с поведением социально-психологического тестирования в МБОУ СОШ № 7, можно обращаться к педагогу-психологу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Алексеевой Кристине Сергеевне (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89841553453) </a:t>
            </a:r>
            <a:r>
              <a:rPr b="1" lang="ru-RU" sz="2000" spc="-1" strike="noStrike">
                <a:solidFill>
                  <a:schemeClr val="accent1">
                    <a:lumMod val="75000"/>
                  </a:schemeClr>
                </a:solidFill>
                <a:latin typeface="Times New Roman"/>
                <a:ea typeface="Arial"/>
              </a:rPr>
              <a:t>Электронный адрес: schoolpsy7@mail.ru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ru-RU" sz="1800" spc="-1" strike="noStrike">
                <a:solidFill>
                  <a:srgbClr val="000000"/>
                </a:solidFill>
                <a:latin typeface="Arial"/>
                <a:ea typeface="Arial"/>
              </a:rPr>
              <a:t>«Приморский краевой институт развития образования» (далее – ГАУ ДПО «Приморский 4 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Segoe UI"/>
              </a:rPr>
              <a:t>краевой институт развития образования»), адрес: Приморский край, г. Владивосток, ул. Станюковича, д. 28, контактные данные: 8 (423) 241-43-77, 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Segoe UI"/>
                <a:hlinkClick r:id="rId2"/>
              </a:rPr>
              <a:t>info@pkiro.ru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  <a:ea typeface="Segoe UI"/>
              </a:rPr>
              <a:t> </a:t>
            </a:r>
            <a:r>
              <a:rPr b="1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Нормативно-правовая документация, формы согласий, памятки, представлены на сайте МБОУ СОШ № 7 с.Прохладное </a:t>
            </a:r>
            <a:r>
              <a:rPr b="0" lang="ru-RU" sz="2000" spc="-1" strike="noStrike">
                <a:solidFill>
                  <a:srgbClr val="000000"/>
                </a:solidFill>
                <a:latin typeface="Arial"/>
                <a:ea typeface="Arial"/>
              </a:rPr>
              <a:t> в разделе «Психолого-педагогическая помощь»- Социально-психологическое тестирование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br>
              <a:rPr sz="2800"/>
            </a:b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2" descr="C:\Users\Кулагины\Desktop\даощ.png"/>
          <p:cNvPicPr/>
          <p:nvPr/>
        </p:nvPicPr>
        <p:blipFill>
          <a:blip r:embed="rId1"/>
          <a:stretch/>
        </p:blipFill>
        <p:spPr>
          <a:xfrm flipH="1">
            <a:off x="720" y="-19080"/>
            <a:ext cx="9143280" cy="6876360"/>
          </a:xfrm>
          <a:prstGeom prst="rect">
            <a:avLst/>
          </a:prstGeom>
          <a:ln w="0">
            <a:noFill/>
          </a:ln>
        </p:spPr>
      </p:pic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2267640" y="2565000"/>
            <a:ext cx="6029280" cy="201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600" spc="-1" strike="noStrike">
                <a:solidFill>
                  <a:schemeClr val="accent3">
                    <a:lumMod val="75000"/>
                  </a:schemeClr>
                </a:solidFill>
                <a:latin typeface="Calibri"/>
              </a:rPr>
              <a:t>ПРИМИТЕ ПРАВИЛЬНОЕ </a:t>
            </a:r>
            <a:br>
              <a:rPr sz="3600"/>
            </a:br>
            <a:r>
              <a:rPr b="1" lang="ru-RU" sz="3600" spc="-1" strike="noStrike">
                <a:solidFill>
                  <a:schemeClr val="accent3">
                    <a:lumMod val="75000"/>
                  </a:schemeClr>
                </a:solidFill>
                <a:latin typeface="Calibri"/>
              </a:rPr>
              <a:t>РЕШЕНИЕ</a:t>
            </a:r>
            <a:endParaRPr b="0" lang="ru-R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Прямоугольник 3"/>
          <p:cNvSpPr/>
          <p:nvPr/>
        </p:nvSpPr>
        <p:spPr>
          <a:xfrm>
            <a:off x="2483640" y="764640"/>
            <a:ext cx="5472000" cy="57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latin typeface="Calibri"/>
                <a:ea typeface="DejaVu Sans"/>
              </a:rPr>
              <a:t>Наши дети – наше будущее!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Picture 2" descr="C:\Users\Кулагины\Desktop\01.png"/>
          <p:cNvPicPr/>
          <p:nvPr/>
        </p:nvPicPr>
        <p:blipFill>
          <a:blip r:embed="rId1"/>
          <a:stretch/>
        </p:blipFill>
        <p:spPr>
          <a:xfrm>
            <a:off x="-12600" y="0"/>
            <a:ext cx="9170280" cy="6857280"/>
          </a:xfrm>
          <a:prstGeom prst="rect">
            <a:avLst/>
          </a:prstGeom>
          <a:ln w="0">
            <a:noFill/>
          </a:ln>
        </p:spPr>
      </p:pic>
      <p:sp>
        <p:nvSpPr>
          <p:cNvPr id="88" name="Прямоугольник 4"/>
          <p:cNvSpPr/>
          <p:nvPr/>
        </p:nvSpPr>
        <p:spPr>
          <a:xfrm>
            <a:off x="1071360" y="142920"/>
            <a:ext cx="7857360" cy="5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СОЦИАЛЬНО-ПСИХОЛОГИЧЕСКОЕ ТЕСТИРОВАНИЕ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Прямоугольник 5"/>
          <p:cNvSpPr/>
          <p:nvPr/>
        </p:nvSpPr>
        <p:spPr>
          <a:xfrm>
            <a:off x="2357280" y="928800"/>
            <a:ext cx="6214320" cy="1004400"/>
          </a:xfrm>
          <a:prstGeom prst="rect">
            <a:avLst/>
          </a:prstGeom>
          <a:solidFill>
            <a:srgbClr val="ffffff"/>
          </a:solidFill>
          <a:ln>
            <a:solidFill>
              <a:srgbClr val="9bbb59"/>
            </a:solidFill>
            <a:round/>
          </a:ln>
          <a:effectLst>
            <a:glow rad="228600">
              <a:srgbClr val="a8e034">
                <a:alpha val="40000"/>
              </a:srgb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i="1" lang="ru-RU" sz="2000" spc="-1" strike="noStrike">
                <a:solidFill>
                  <a:schemeClr val="accent3">
                    <a:lumMod val="75000"/>
                  </a:schemeClr>
                </a:solidFill>
                <a:latin typeface="Calibri"/>
                <a:ea typeface="DejaVu Sans"/>
              </a:rPr>
              <a:t>проводится во всех образовательных организаций Российской Федерации с 2014/15 учебного года в соответствии с: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Прямоугольник 6"/>
          <p:cNvSpPr/>
          <p:nvPr/>
        </p:nvSpPr>
        <p:spPr>
          <a:xfrm>
            <a:off x="1857240" y="2286000"/>
            <a:ext cx="6214320" cy="429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Федеральным законом </a:t>
            </a:r>
            <a:r>
              <a:rPr b="0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от 7 июня 2013 года №120-ФЗ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веществ»;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Приказом Министерства просвещения Российской Федерации </a:t>
            </a:r>
            <a:r>
              <a:rPr b="0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от 20 февраля 2020 года № 59 «Об утверждении Порядка проведения социально-психологического тестирования обучающихся в общеобразовательных организациях и профессиональных образовательных организациях»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br>
              <a:rPr sz="1800"/>
            </a:b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Picture 3" descr="C:\Users\Кулагины\Desktop\02.png"/>
          <p:cNvPicPr/>
          <p:nvPr/>
        </p:nvPicPr>
        <p:blipFill>
          <a:blip r:embed="rId2"/>
          <a:srcRect l="10006" t="0" r="10006" b="0"/>
          <a:stretch/>
        </p:blipFill>
        <p:spPr>
          <a:xfrm>
            <a:off x="928800" y="784800"/>
            <a:ext cx="1213560" cy="1222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 algn="ctr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4" name="Picture 2" descr="C:\Users\Кулагины\Desktop\01.png"/>
          <p:cNvPicPr/>
          <p:nvPr/>
        </p:nvPicPr>
        <p:blipFill>
          <a:blip r:embed="rId1"/>
          <a:stretch/>
        </p:blipFill>
        <p:spPr>
          <a:xfrm>
            <a:off x="-12600" y="0"/>
            <a:ext cx="9170280" cy="6857280"/>
          </a:xfrm>
          <a:prstGeom prst="rect">
            <a:avLst/>
          </a:prstGeom>
          <a:ln w="0">
            <a:noFill/>
          </a:ln>
        </p:spPr>
      </p:pic>
      <p:sp>
        <p:nvSpPr>
          <p:cNvPr id="95" name="Прямоугольник 6"/>
          <p:cNvSpPr/>
          <p:nvPr/>
        </p:nvSpPr>
        <p:spPr>
          <a:xfrm>
            <a:off x="1285920" y="500040"/>
            <a:ext cx="7000200" cy="16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16000" indent="-21600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</a:pP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 </a:t>
            </a:r>
            <a:r>
              <a:rPr b="1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Указом Президента Российской Федерации </a:t>
            </a:r>
            <a:r>
              <a:rPr b="0" lang="ru-RU" sz="2000" spc="-1" strike="noStrike">
                <a:solidFill>
                  <a:srgbClr val="17375e"/>
                </a:solidFill>
                <a:latin typeface="Calibri"/>
                <a:ea typeface="DejaVu Sans"/>
              </a:rPr>
              <a:t>«Об утверждении Стратегии государственной антинаркотической политики Российской Федерации на период до 2030 года» </a:t>
            </a:r>
            <a:br>
              <a:rPr sz="2000"/>
            </a:br>
            <a:r>
              <a:rPr b="0" lang="ru-RU" sz="20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Прямоугольник 8"/>
          <p:cNvSpPr/>
          <p:nvPr/>
        </p:nvSpPr>
        <p:spPr>
          <a:xfrm>
            <a:off x="1785960" y="1928880"/>
            <a:ext cx="6428880" cy="411300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  <a:ea typeface="DejaVu Sans"/>
              </a:rPr>
              <a:t>п.14. Профилактика  и раннее выявление незаконного выявления наркотиков осуществляется путем реализации следующих мер: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400" spc="-1" strike="noStrike">
                <a:solidFill>
                  <a:srgbClr val="c00000"/>
                </a:solidFill>
                <a:latin typeface="Calibri"/>
                <a:ea typeface="DejaVu Sans"/>
              </a:rPr>
              <a:t>ж) совершенствование механизма раннего выявления незаконного потребления наркотиков в образовательных организациях, создание условий </a:t>
            </a:r>
            <a:r>
              <a:rPr b="1" lang="ru-RU" sz="2400" spc="-1" strike="noStrike">
                <a:solidFill>
                  <a:srgbClr val="c00000"/>
                </a:solidFill>
                <a:latin typeface="Calibri"/>
                <a:ea typeface="DejaVu Sans"/>
              </a:rPr>
              <a:t>обязательного участия обучающихся в мероприятиях по раннему выявлению незаконного потребления наркотиков.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2" descr="C:\Users\Кулагины\Desktop\8.png"/>
          <p:cNvPicPr/>
          <p:nvPr/>
        </p:nvPicPr>
        <p:blipFill>
          <a:blip r:embed="rId1"/>
          <a:stretch/>
        </p:blipFill>
        <p:spPr>
          <a:xfrm>
            <a:off x="-66600" y="0"/>
            <a:ext cx="9209880" cy="6857280"/>
          </a:xfrm>
          <a:prstGeom prst="rect">
            <a:avLst/>
          </a:prstGeom>
          <a:ln w="0">
            <a:noFill/>
          </a:ln>
        </p:spPr>
      </p:pic>
      <p:sp>
        <p:nvSpPr>
          <p:cNvPr id="98" name="PlaceHolder 1"/>
          <p:cNvSpPr>
            <a:spLocks noGrp="1"/>
          </p:cNvSpPr>
          <p:nvPr>
            <p:ph/>
          </p:nvPr>
        </p:nvSpPr>
        <p:spPr>
          <a:xfrm>
            <a:off x="1440000" y="1528560"/>
            <a:ext cx="7323120" cy="333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  <a:ea typeface="Microsoft YaHei"/>
              </a:rPr>
              <a:t>      </a:t>
            </a:r>
            <a:r>
              <a:rPr b="1" lang="ru-RU" sz="2400" spc="-1" strike="noStrike">
                <a:solidFill>
                  <a:srgbClr val="ff0000"/>
                </a:solidFill>
                <a:latin typeface="Arial"/>
                <a:ea typeface="Arial"/>
              </a:rPr>
              <a:t>Всероссийское мероприятие!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chemeClr val="dk1"/>
                </a:solidFill>
                <a:latin typeface="Arial"/>
                <a:ea typeface="Arial"/>
              </a:rPr>
              <a:t>Участниками</a:t>
            </a:r>
            <a:r>
              <a:rPr b="0" lang="ru-RU" sz="2400" spc="-1" strike="noStrike">
                <a:solidFill>
                  <a:schemeClr val="dk1"/>
                </a:solidFill>
                <a:latin typeface="Arial"/>
                <a:ea typeface="Arial"/>
              </a:rPr>
              <a:t> являются обучающиеся с 7 по 11 класс (достигшие 13 летнего возраста на момент проведения тестирования и старше), а также студенты 1-2 курсов средне-специальных и высших учебных заведений. 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2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0" y="-900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00" name="PlaceHolder 1"/>
          <p:cNvSpPr>
            <a:spLocks noGrp="1"/>
          </p:cNvSpPr>
          <p:nvPr>
            <p:ph/>
          </p:nvPr>
        </p:nvSpPr>
        <p:spPr>
          <a:xfrm>
            <a:off x="467640" y="2493000"/>
            <a:ext cx="7714440" cy="41425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indent="0" algn="just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 </a:t>
            </a:r>
            <a:r>
              <a:rPr b="1" lang="ru-RU" sz="2400" spc="-1" strike="noStrike">
                <a:solidFill>
                  <a:srgbClr val="ff0000"/>
                </a:solidFill>
                <a:latin typeface="Arial"/>
                <a:ea typeface="Arial"/>
              </a:rPr>
              <a:t>Целью тестирования является</a:t>
            </a:r>
            <a:r>
              <a:rPr b="0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</a:t>
            </a:r>
            <a:r>
              <a:rPr b="0" i="1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и</a:t>
            </a:r>
            <a:r>
              <a:rPr b="0" i="1" lang="ru-RU" sz="2700" spc="-1" strike="noStrike">
                <a:solidFill>
                  <a:schemeClr val="dk1">
                    <a:lumMod val="75000"/>
                  </a:schemeClr>
                </a:solidFill>
                <a:latin typeface="Georgia"/>
                <a:ea typeface="Georgia"/>
              </a:rPr>
              <a:t>сследование  </a:t>
            </a:r>
            <a:r>
              <a:rPr b="1" i="1" lang="ru-RU" sz="2700" spc="-1" strike="noStrike">
                <a:solidFill>
                  <a:schemeClr val="dk1">
                    <a:lumMod val="75000"/>
                  </a:schemeClr>
                </a:solidFill>
                <a:latin typeface="Georgia"/>
                <a:ea typeface="Georgia"/>
              </a:rPr>
              <a:t>отношение</a:t>
            </a:r>
            <a:r>
              <a:rPr b="0" i="1" lang="ru-RU" sz="2700" spc="-1" strike="noStrike">
                <a:solidFill>
                  <a:schemeClr val="dk1">
                    <a:lumMod val="75000"/>
                  </a:schemeClr>
                </a:solidFill>
                <a:latin typeface="Georgia"/>
                <a:ea typeface="Georgia"/>
              </a:rPr>
              <a:t> подростка к своей жизни, переживанию трудностей, разногласий с другими людьми и жизненных неприятностей, а также их преодолению. 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9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90000"/>
              </a:lnSpc>
              <a:buNone/>
              <a:tabLst>
                <a:tab algn="l" pos="0"/>
              </a:tabLst>
            </a:pPr>
            <a:r>
              <a:rPr b="1" i="1" lang="ru-RU" sz="2700" spc="-1" strike="noStrike">
                <a:solidFill>
                  <a:schemeClr val="dk1">
                    <a:lumMod val="75000"/>
                  </a:schemeClr>
                </a:solidFill>
                <a:latin typeface="Georgia"/>
                <a:ea typeface="Georgia"/>
              </a:rPr>
              <a:t>Тем самым позволяет оценить процесс становления личности обучающегося.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9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2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5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0" y="-900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180000" y="2295000"/>
            <a:ext cx="8639640" cy="4544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indent="0" algn="just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2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439520" y="540000"/>
            <a:ext cx="438012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chemeClr val="accent1"/>
                </a:solidFill>
                <a:latin typeface="Arial"/>
                <a:ea typeface="Arial"/>
              </a:rPr>
              <a:t>Как проходит тестирование?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180720" y="2269080"/>
            <a:ext cx="8638920" cy="47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chemeClr val="dk1"/>
                </a:solidFill>
                <a:latin typeface="Arial"/>
                <a:ea typeface="Arial"/>
              </a:rPr>
              <a:t>-Учащиеся отвечают на вопросы он-лайн анкеты под персональным кодом.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chemeClr val="dk1"/>
                </a:solidFill>
                <a:latin typeface="Arial"/>
                <a:ea typeface="Arial"/>
              </a:rPr>
              <a:t>- Длительность проведения учитывает возрастные особенности участников тестирования и не превышает одного урока. Задача обучающегося – внимательно прочитать вопрос и выбрать вариант ответа. Правильных или неправильных ответов на вопросы не существует. Количественный подсчёт осуществляется автоматически, что обеспечивает точность оценки.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chemeClr val="dk1"/>
                </a:solidFill>
                <a:latin typeface="Arial"/>
                <a:ea typeface="Arial"/>
              </a:rPr>
              <a:t>При проведении тестирования в качестве наблюдателей допускается присутствие родителей учеников, </a:t>
            </a:r>
            <a:r>
              <a:rPr b="0" lang="ru-RU" sz="2000" spc="-1" strike="noStrike">
                <a:solidFill>
                  <a:srgbClr val="ff0000"/>
                </a:solidFill>
                <a:latin typeface="Arial"/>
                <a:ea typeface="Arial"/>
              </a:rPr>
              <a:t>но только при согласовании с администрацией образовательного учреждения.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7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0" y="-900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06" name="PlaceHolder 1"/>
          <p:cNvSpPr>
            <a:spLocks noGrp="1"/>
          </p:cNvSpPr>
          <p:nvPr>
            <p:ph/>
          </p:nvPr>
        </p:nvSpPr>
        <p:spPr>
          <a:xfrm>
            <a:off x="25200" y="2493000"/>
            <a:ext cx="8794440" cy="414252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marL="274320" indent="0" algn="just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 </a:t>
            </a: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Наблюдающие за процедурой родители или иные законные представители учащихся обязаны выполнять следующие правила поведения: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74320" indent="0" algn="just">
              <a:lnSpc>
                <a:spcPct val="100000"/>
              </a:lnSpc>
              <a:spcBef>
                <a:spcPts val="1641"/>
              </a:spcBef>
              <a:buNone/>
              <a:tabLst>
                <a:tab algn="l" pos="0"/>
              </a:tabLst>
            </a:pP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 </a:t>
            </a:r>
            <a:r>
              <a:rPr b="1" lang="ru-RU" sz="2200" spc="-1" strike="noStrike">
                <a:solidFill>
                  <a:srgbClr val="ff0000"/>
                </a:solidFill>
                <a:latin typeface="Arial"/>
                <a:ea typeface="Arial"/>
              </a:rPr>
              <a:t>быть «незаметными»</a:t>
            </a: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: вести себя тихо, не отвлекать учащихся, не задавать им вопросов, не подсказывать,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74320" indent="0" algn="just">
              <a:lnSpc>
                <a:spcPct val="100000"/>
              </a:lnSpc>
              <a:spcBef>
                <a:spcPts val="1641"/>
              </a:spcBef>
              <a:buNone/>
              <a:tabLst>
                <a:tab algn="l" pos="0"/>
              </a:tabLst>
            </a:pP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поддерживать обстановку </a:t>
            </a:r>
            <a:r>
              <a:rPr b="1" lang="ru-RU" sz="2200" spc="-1" strike="noStrike">
                <a:solidFill>
                  <a:srgbClr val="ff0000"/>
                </a:solidFill>
                <a:latin typeface="Arial"/>
                <a:ea typeface="Arial"/>
              </a:rPr>
              <a:t>честности и открытости</a:t>
            </a: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: не смотреть на то, как респонденты отвечают на задания теста,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74320" indent="0" algn="just">
              <a:lnSpc>
                <a:spcPct val="100000"/>
              </a:lnSpc>
              <a:spcBef>
                <a:spcPts val="1641"/>
              </a:spcBef>
              <a:buNone/>
              <a:tabLst>
                <a:tab algn="l" pos="0"/>
              </a:tabLst>
            </a:pP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рекомендуется </a:t>
            </a:r>
            <a:r>
              <a:rPr b="1" lang="ru-RU" sz="2200" spc="-1" strike="noStrike">
                <a:solidFill>
                  <a:srgbClr val="ff0000"/>
                </a:solidFill>
                <a:latin typeface="Arial"/>
                <a:ea typeface="Arial"/>
              </a:rPr>
              <a:t>наблюдать со стороны</a:t>
            </a:r>
            <a:r>
              <a:rPr b="0" lang="ru-RU" sz="22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, ходить по помещению где проходит тестирование является недопустимо.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  <a:p>
            <a:pPr marL="274320"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marL="274320"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680000" y="376920"/>
            <a:ext cx="4319640" cy="167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chemeClr val="accent1"/>
                </a:solidFill>
                <a:latin typeface="Arial"/>
                <a:ea typeface="Arial"/>
              </a:rPr>
              <a:t>Правила нахождения родителей на тестировании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Picture 2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-4680" y="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071960" y="642960"/>
            <a:ext cx="5071320" cy="178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pc="-1" strike="noStrike">
                <a:solidFill>
                  <a:schemeClr val="accent1"/>
                </a:solidFill>
                <a:latin typeface="Arial"/>
                <a:ea typeface="Arial"/>
              </a:rPr>
              <a:t>На основании чего делаются выводы в методике СПТ ?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205200" y="2520000"/>
            <a:ext cx="7714440" cy="364248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marL="343080" indent="0" algn="just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17375e"/>
              </a:buClr>
              <a:buFont typeface="Arial"/>
              <a:buChar char="•"/>
              <a:tabLst>
                <a:tab algn="l" pos="0"/>
              </a:tabLst>
            </a:pPr>
            <a:r>
              <a:rPr b="0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Методика  основана  на  представлении  о  непрерывности  и единовременности  совместного  воздействия  на  ребенка  </a:t>
            </a:r>
            <a:r>
              <a:rPr b="1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«факторов риска» </a:t>
            </a:r>
            <a:r>
              <a:rPr b="0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и </a:t>
            </a:r>
            <a:r>
              <a:rPr b="1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«факторов защиты».  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0" algn="just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Picture 2" descr="C:\Users\Кулагины\Desktop\ывоа.png"/>
          <p:cNvPicPr/>
          <p:nvPr/>
        </p:nvPicPr>
        <p:blipFill>
          <a:blip r:embed="rId1"/>
          <a:srcRect l="0" t="12604" r="0" b="0"/>
          <a:stretch/>
        </p:blipFill>
        <p:spPr>
          <a:xfrm>
            <a:off x="-4680" y="0"/>
            <a:ext cx="9152640" cy="6866640"/>
          </a:xfrm>
          <a:prstGeom prst="rect">
            <a:avLst/>
          </a:prstGeom>
          <a:ln w="0">
            <a:noFill/>
          </a:ln>
        </p:spPr>
      </p:pic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076640" y="14400"/>
            <a:ext cx="5071320" cy="178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000" spc="-1" strike="noStrike">
                <a:solidFill>
                  <a:schemeClr val="accent1"/>
                </a:solidFill>
                <a:latin typeface="Arial"/>
                <a:ea typeface="Arial"/>
              </a:rPr>
              <a:t>Что такое «факторы риска»? </a:t>
            </a:r>
            <a:r>
              <a:rPr b="1" lang="ru-RU" sz="2800" spc="-1" strike="noStrike">
                <a:solidFill>
                  <a:srgbClr val="000000"/>
                </a:solidFill>
                <a:latin typeface="Calibri"/>
                <a:ea typeface="Arial"/>
              </a:rPr>
              <a:t> 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-4680" y="2367000"/>
            <a:ext cx="9148320" cy="4499640"/>
          </a:xfrm>
          <a:prstGeom prst="rect">
            <a:avLst/>
          </a:prstGeom>
          <a:gradFill rotWithShape="0">
            <a:gsLst>
              <a:gs pos="0">
                <a:srgbClr val="e3fbc2"/>
              </a:gs>
              <a:gs pos="100000">
                <a:srgbClr val="f4ffe6"/>
              </a:gs>
            </a:gsLst>
            <a:lin ang="16200000"/>
          </a:gradFill>
          <a:ln w="9360">
            <a:noFill/>
          </a:ln>
          <a:effectLst>
            <a:outerShdw dist="12600" dir="5400000" blurRad="108000" rotWithShape="0">
              <a:srgbClr val="000000"/>
            </a:outerShdw>
          </a:effectLst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17375e"/>
                </a:solidFill>
                <a:latin typeface="Calibri"/>
                <a:ea typeface="Microsoft YaHei"/>
              </a:rPr>
              <a:t>     </a:t>
            </a:r>
            <a:r>
              <a:rPr b="0" lang="ru-RU" sz="2400" spc="-1" strike="noStrike">
                <a:solidFill>
                  <a:srgbClr val="17375e"/>
                </a:solidFill>
                <a:latin typeface="Calibri"/>
                <a:ea typeface="Microsoft YaHei"/>
              </a:rPr>
              <a:t> </a:t>
            </a:r>
            <a:r>
              <a:rPr b="1" lang="ru-RU" sz="2400" spc="-1" strike="noStrike">
                <a:solidFill>
                  <a:schemeClr val="dk1">
                    <a:lumMod val="75000"/>
                  </a:schemeClr>
                </a:solidFill>
                <a:latin typeface="Arial"/>
                <a:ea typeface="Arial"/>
              </a:rPr>
              <a:t>«Факторы  риска»  –  социально-психологические  условия, повышающие  угрозу  вовлечения  в  зависимое  поведение.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"/>
              </a:rPr>
              <a:t>-Плохая приспосабливаемость, </a:t>
            </a: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зависимость</a:t>
            </a: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 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(насколько ребенок адаптируется в социуме)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"/>
              </a:rPr>
              <a:t>-Потребность во внимании группы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"/>
              </a:rPr>
              <a:t> (насколько ребенок зависим от группы, и какое она для него имеет значение)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-Принятие асоциальных установок 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(насколько ребенок  считает рисковое поведение и социально порицаемые поступки приемлемыми для себя)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-Стремление к риску 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(готовность и желание ребенка побывать в «щекочущих нервы» обстоятельствах)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-Импульсивность</a:t>
            </a:r>
            <a:r>
              <a:rPr b="0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 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MT"/>
              </a:rPr>
              <a:t>(насколько эмоции управляют ребенком и он ими)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"/>
              </a:rPr>
              <a:t>-Тревожность </a:t>
            </a:r>
            <a:r>
              <a:rPr b="0" i="1" lang="ru-RU" sz="2000" spc="-1" strike="noStrike">
                <a:solidFill>
                  <a:schemeClr val="dk1">
                    <a:lumMod val="75000"/>
                  </a:schemeClr>
                </a:solidFill>
                <a:latin typeface="Times New Roman"/>
                <a:ea typeface="Arial"/>
              </a:rPr>
              <a:t>(насколько адекватна реакция на ошибки и неудачи)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Application>LibreOffice/7.5.2.2$Windows_X86_64 LibreOffice_project/53bb9681a964705cf672590721dbc85eb4d0c3a2</Application>
  <AppVersion>15.0000</AppVersion>
  <Words>530</Words>
  <Paragraphs>55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2021-08-27T11:40:02Z</dcterms:created>
  <dc:creator>Кулагины</dc:creator>
  <dc:description/>
  <dc:language>ru-RU</dc:language>
  <cp:lastModifiedBy/>
  <dcterms:modified xsi:type="dcterms:W3CDTF">2024-09-06T13:40:42Z</dcterms:modified>
  <cp:revision>58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17</vt:i4>
  </property>
</Properties>
</file>